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87" r:id="rId4"/>
    <p:sldId id="289" r:id="rId5"/>
    <p:sldId id="292" r:id="rId6"/>
    <p:sldId id="293" r:id="rId7"/>
    <p:sldId id="294" r:id="rId8"/>
    <p:sldId id="295" r:id="rId9"/>
    <p:sldId id="296" r:id="rId10"/>
    <p:sldId id="288" r:id="rId11"/>
    <p:sldId id="262" r:id="rId12"/>
    <p:sldId id="277" r:id="rId13"/>
    <p:sldId id="278" r:id="rId14"/>
    <p:sldId id="258" r:id="rId15"/>
    <p:sldId id="281" r:id="rId16"/>
    <p:sldId id="280" r:id="rId17"/>
    <p:sldId id="290" r:id="rId18"/>
    <p:sldId id="263" r:id="rId19"/>
    <p:sldId id="291" r:id="rId20"/>
    <p:sldId id="297"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3"/>
    <p:restoredTop sz="73235"/>
  </p:normalViewPr>
  <p:slideViewPr>
    <p:cSldViewPr snapToGrid="0">
      <p:cViewPr varScale="1">
        <p:scale>
          <a:sx n="98" d="100"/>
          <a:sy n="98" d="100"/>
        </p:scale>
        <p:origin x="10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F9B4B-4160-F844-A372-CD18D996701E}" type="datetimeFigureOut">
              <a:rPr lang="en-DK" smtClean="0"/>
              <a:t>27/11/2024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28AFF-B84D-8F49-BA9B-C42DFE722FCF}" type="slidenum">
              <a:rPr lang="en-DK" smtClean="0"/>
              <a:t>‹#›</a:t>
            </a:fld>
            <a:endParaRPr lang="en-DK"/>
          </a:p>
        </p:txBody>
      </p:sp>
    </p:spTree>
    <p:extLst>
      <p:ext uri="{BB962C8B-B14F-4D97-AF65-F5344CB8AC3E}">
        <p14:creationId xmlns:p14="http://schemas.microsoft.com/office/powerpoint/2010/main" val="199611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effectLst/>
              <a:latin typeface="Inter"/>
            </a:endParaRPr>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3</a:t>
            </a:fld>
            <a:endParaRPr lang="en-DK"/>
          </a:p>
        </p:txBody>
      </p:sp>
    </p:spTree>
    <p:extLst>
      <p:ext uri="{BB962C8B-B14F-4D97-AF65-F5344CB8AC3E}">
        <p14:creationId xmlns:p14="http://schemas.microsoft.com/office/powerpoint/2010/main" val="1904853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12</a:t>
            </a:fld>
            <a:endParaRPr lang="en-DK"/>
          </a:p>
        </p:txBody>
      </p:sp>
    </p:spTree>
    <p:extLst>
      <p:ext uri="{BB962C8B-B14F-4D97-AF65-F5344CB8AC3E}">
        <p14:creationId xmlns:p14="http://schemas.microsoft.com/office/powerpoint/2010/main" val="19316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13</a:t>
            </a:fld>
            <a:endParaRPr lang="en-DK"/>
          </a:p>
        </p:txBody>
      </p:sp>
    </p:spTree>
    <p:extLst>
      <p:ext uri="{BB962C8B-B14F-4D97-AF65-F5344CB8AC3E}">
        <p14:creationId xmlns:p14="http://schemas.microsoft.com/office/powerpoint/2010/main" val="4274571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14</a:t>
            </a:fld>
            <a:endParaRPr lang="en-DK"/>
          </a:p>
        </p:txBody>
      </p:sp>
    </p:spTree>
    <p:extLst>
      <p:ext uri="{BB962C8B-B14F-4D97-AF65-F5344CB8AC3E}">
        <p14:creationId xmlns:p14="http://schemas.microsoft.com/office/powerpoint/2010/main" val="124863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15</a:t>
            </a:fld>
            <a:endParaRPr lang="en-DK"/>
          </a:p>
        </p:txBody>
      </p:sp>
    </p:spTree>
    <p:extLst>
      <p:ext uri="{BB962C8B-B14F-4D97-AF65-F5344CB8AC3E}">
        <p14:creationId xmlns:p14="http://schemas.microsoft.com/office/powerpoint/2010/main" val="399803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16</a:t>
            </a:fld>
            <a:endParaRPr lang="en-DK"/>
          </a:p>
        </p:txBody>
      </p:sp>
    </p:spTree>
    <p:extLst>
      <p:ext uri="{BB962C8B-B14F-4D97-AF65-F5344CB8AC3E}">
        <p14:creationId xmlns:p14="http://schemas.microsoft.com/office/powerpoint/2010/main" val="281025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17</a:t>
            </a:fld>
            <a:endParaRPr lang="en-DK"/>
          </a:p>
        </p:txBody>
      </p:sp>
    </p:spTree>
    <p:extLst>
      <p:ext uri="{BB962C8B-B14F-4D97-AF65-F5344CB8AC3E}">
        <p14:creationId xmlns:p14="http://schemas.microsoft.com/office/powerpoint/2010/main" val="1385984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 </a:t>
            </a:r>
          </a:p>
        </p:txBody>
      </p:sp>
      <p:sp>
        <p:nvSpPr>
          <p:cNvPr id="4" name="Slide Number Placeholder 3"/>
          <p:cNvSpPr>
            <a:spLocks noGrp="1"/>
          </p:cNvSpPr>
          <p:nvPr>
            <p:ph type="sldNum" sz="quarter" idx="5"/>
          </p:nvPr>
        </p:nvSpPr>
        <p:spPr/>
        <p:txBody>
          <a:bodyPr/>
          <a:lstStyle/>
          <a:p>
            <a:fld id="{10D28AFF-B84D-8F49-BA9B-C42DFE722FCF}" type="slidenum">
              <a:rPr lang="en-DK" smtClean="0"/>
              <a:t>18</a:t>
            </a:fld>
            <a:endParaRPr lang="en-DK"/>
          </a:p>
        </p:txBody>
      </p:sp>
    </p:spTree>
    <p:extLst>
      <p:ext uri="{BB962C8B-B14F-4D97-AF65-F5344CB8AC3E}">
        <p14:creationId xmlns:p14="http://schemas.microsoft.com/office/powerpoint/2010/main" val="313034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19</a:t>
            </a:fld>
            <a:endParaRPr lang="en-DK"/>
          </a:p>
        </p:txBody>
      </p:sp>
    </p:spTree>
    <p:extLst>
      <p:ext uri="{BB962C8B-B14F-4D97-AF65-F5344CB8AC3E}">
        <p14:creationId xmlns:p14="http://schemas.microsoft.com/office/powerpoint/2010/main" val="407727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20</a:t>
            </a:fld>
            <a:endParaRPr lang="en-DK"/>
          </a:p>
        </p:txBody>
      </p:sp>
    </p:spTree>
    <p:extLst>
      <p:ext uri="{BB962C8B-B14F-4D97-AF65-F5344CB8AC3E}">
        <p14:creationId xmlns:p14="http://schemas.microsoft.com/office/powerpoint/2010/main" val="133569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4</a:t>
            </a:fld>
            <a:endParaRPr lang="en-DK"/>
          </a:p>
        </p:txBody>
      </p:sp>
    </p:spTree>
    <p:extLst>
      <p:ext uri="{BB962C8B-B14F-4D97-AF65-F5344CB8AC3E}">
        <p14:creationId xmlns:p14="http://schemas.microsoft.com/office/powerpoint/2010/main" val="3366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5</a:t>
            </a:fld>
            <a:endParaRPr lang="en-DK"/>
          </a:p>
        </p:txBody>
      </p:sp>
    </p:spTree>
    <p:extLst>
      <p:ext uri="{BB962C8B-B14F-4D97-AF65-F5344CB8AC3E}">
        <p14:creationId xmlns:p14="http://schemas.microsoft.com/office/powerpoint/2010/main" val="349585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6</a:t>
            </a:fld>
            <a:endParaRPr lang="en-DK"/>
          </a:p>
        </p:txBody>
      </p:sp>
    </p:spTree>
    <p:extLst>
      <p:ext uri="{BB962C8B-B14F-4D97-AF65-F5344CB8AC3E}">
        <p14:creationId xmlns:p14="http://schemas.microsoft.com/office/powerpoint/2010/main" val="425864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7</a:t>
            </a:fld>
            <a:endParaRPr lang="en-DK"/>
          </a:p>
        </p:txBody>
      </p:sp>
    </p:spTree>
    <p:extLst>
      <p:ext uri="{BB962C8B-B14F-4D97-AF65-F5344CB8AC3E}">
        <p14:creationId xmlns:p14="http://schemas.microsoft.com/office/powerpoint/2010/main" val="179395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8</a:t>
            </a:fld>
            <a:endParaRPr lang="en-DK"/>
          </a:p>
        </p:txBody>
      </p:sp>
    </p:spTree>
    <p:extLst>
      <p:ext uri="{BB962C8B-B14F-4D97-AF65-F5344CB8AC3E}">
        <p14:creationId xmlns:p14="http://schemas.microsoft.com/office/powerpoint/2010/main" val="141411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a:p>
            <a:endParaRPr lang="en-DK" dirty="0"/>
          </a:p>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9</a:t>
            </a:fld>
            <a:endParaRPr lang="en-DK"/>
          </a:p>
        </p:txBody>
      </p:sp>
    </p:spTree>
    <p:extLst>
      <p:ext uri="{BB962C8B-B14F-4D97-AF65-F5344CB8AC3E}">
        <p14:creationId xmlns:p14="http://schemas.microsoft.com/office/powerpoint/2010/main" val="231641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10D28AFF-B84D-8F49-BA9B-C42DFE722FCF}" type="slidenum">
              <a:rPr lang="en-DK" smtClean="0"/>
              <a:t>10</a:t>
            </a:fld>
            <a:endParaRPr lang="en-DK"/>
          </a:p>
        </p:txBody>
      </p:sp>
    </p:spTree>
    <p:extLst>
      <p:ext uri="{BB962C8B-B14F-4D97-AF65-F5344CB8AC3E}">
        <p14:creationId xmlns:p14="http://schemas.microsoft.com/office/powerpoint/2010/main" val="383720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222222"/>
              </a:solidFill>
              <a:effectLst/>
              <a:latin typeface="Harding"/>
            </a:endParaRPr>
          </a:p>
          <a:p>
            <a:endParaRPr lang="en-GB"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10D28AFF-B84D-8F49-BA9B-C42DFE722FCF}" type="slidenum">
              <a:rPr lang="en-DK" smtClean="0"/>
              <a:t>11</a:t>
            </a:fld>
            <a:endParaRPr lang="en-DK"/>
          </a:p>
        </p:txBody>
      </p:sp>
    </p:spTree>
    <p:extLst>
      <p:ext uri="{BB962C8B-B14F-4D97-AF65-F5344CB8AC3E}">
        <p14:creationId xmlns:p14="http://schemas.microsoft.com/office/powerpoint/2010/main" val="2033786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2D0E-5A2A-8A3F-2245-C1C7EB1D9AC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5621BFF9-7EAE-F4CA-625B-C35F2368DE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72094FD6-4338-C594-34B3-55FB57F7C4E5}"/>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5" name="Footer Placeholder 4">
            <a:extLst>
              <a:ext uri="{FF2B5EF4-FFF2-40B4-BE49-F238E27FC236}">
                <a16:creationId xmlns:a16="http://schemas.microsoft.com/office/drawing/2014/main" id="{DC8660C2-48F6-4BA9-E8A1-1217CE635D8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8A1AB-DA2A-6395-B60B-143A01A1C240}"/>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6649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A3E8-622C-96B8-DD62-C3EC91BEFBF3}"/>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C95829E5-47D5-8CA4-40BD-9412ED733F7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E2D3A04-16E4-0D39-8230-28E4824A2E3F}"/>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5" name="Footer Placeholder 4">
            <a:extLst>
              <a:ext uri="{FF2B5EF4-FFF2-40B4-BE49-F238E27FC236}">
                <a16:creationId xmlns:a16="http://schemas.microsoft.com/office/drawing/2014/main" id="{3F84B193-38D4-5B16-564D-6E7EFACFB1D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296E05B-36F3-08CF-02C9-F12F241EF11A}"/>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979883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09065-4E3D-0EC3-F951-CFC73222803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A3A6A498-DE18-19BB-3110-F7BF0DE1B12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F4A1348B-C4D2-95EB-945E-339335FF019C}"/>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5" name="Footer Placeholder 4">
            <a:extLst>
              <a:ext uri="{FF2B5EF4-FFF2-40B4-BE49-F238E27FC236}">
                <a16:creationId xmlns:a16="http://schemas.microsoft.com/office/drawing/2014/main" id="{28E8BC54-E3F7-773C-A877-52E548E5422F}"/>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289CA5B-0554-7E89-63DA-7CC26B7AEC7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05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2EEC-FE72-A71E-6068-7967B5FDD3CB}"/>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8E90066D-32D7-07E2-57E3-8E23552902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282E83E-F843-288C-6A93-A97B81B52A83}"/>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5" name="Footer Placeholder 4">
            <a:extLst>
              <a:ext uri="{FF2B5EF4-FFF2-40B4-BE49-F238E27FC236}">
                <a16:creationId xmlns:a16="http://schemas.microsoft.com/office/drawing/2014/main" id="{C7990944-D87C-22A3-0D49-BBAE9295960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7F47840-BC3E-640D-CC7F-10050AE198D8}"/>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15671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B82B1-2932-D85E-7466-53A06171A0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90E8F7CB-0679-0AA4-AA9C-3B83BF27A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69E7216-C951-A085-CF69-EB4C485B1239}"/>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5" name="Footer Placeholder 4">
            <a:extLst>
              <a:ext uri="{FF2B5EF4-FFF2-40B4-BE49-F238E27FC236}">
                <a16:creationId xmlns:a16="http://schemas.microsoft.com/office/drawing/2014/main" id="{A0F490CA-25D6-24C9-6031-7BC4FAC7E5A3}"/>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31F0D73A-A670-4841-7BE1-DE482791526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33127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0CD3B-DBB9-803E-C8DC-F753344C59B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53C519D1-0E83-F2B1-548C-F384200B48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9A9D7A9-8240-DA7D-9C92-D8B0E477E4D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61437F38-478C-9D6C-0E38-38710A5BF177}"/>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6" name="Footer Placeholder 5">
            <a:extLst>
              <a:ext uri="{FF2B5EF4-FFF2-40B4-BE49-F238E27FC236}">
                <a16:creationId xmlns:a16="http://schemas.microsoft.com/office/drawing/2014/main" id="{8182441B-9E2B-C5DF-BA98-F396E7982687}"/>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103A95BF-7C1B-2B33-88A2-74C76FCC372E}"/>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61655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DA92-7476-1581-7765-79A7C851103D}"/>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CD26FC53-61A0-539D-EE87-7CEB1A897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1065C05-1543-2FF4-4EED-F83BAB6B6C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D2F84797-9939-C778-5A6A-C579912F3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B8E85DC-8B51-D85F-6D18-C418028863D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E9311227-4B67-F718-F5DB-728ABA9D2ACF}"/>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8" name="Footer Placeholder 7">
            <a:extLst>
              <a:ext uri="{FF2B5EF4-FFF2-40B4-BE49-F238E27FC236}">
                <a16:creationId xmlns:a16="http://schemas.microsoft.com/office/drawing/2014/main" id="{51DE3A12-236B-8054-FAE8-E86929D9376C}"/>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DA8B5EAF-1A78-3E31-9467-0A45F611F392}"/>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41326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0B20-9330-7E17-1A8A-8F1B1F81145B}"/>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D67AE6B2-344F-A615-9C1D-6659BA07E3E9}"/>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4" name="Footer Placeholder 3">
            <a:extLst>
              <a:ext uri="{FF2B5EF4-FFF2-40B4-BE49-F238E27FC236}">
                <a16:creationId xmlns:a16="http://schemas.microsoft.com/office/drawing/2014/main" id="{4F02D77E-E048-454F-5A96-1903919B5F98}"/>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5AE18D90-0E3A-BA1E-6BCE-1972AC670F9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45291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02DED-5F97-044D-B3A7-35E5423688FD}"/>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3" name="Footer Placeholder 2">
            <a:extLst>
              <a:ext uri="{FF2B5EF4-FFF2-40B4-BE49-F238E27FC236}">
                <a16:creationId xmlns:a16="http://schemas.microsoft.com/office/drawing/2014/main" id="{BFBC7B65-E44F-A1F6-A627-9A7AC49E7567}"/>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87EEF6-C14D-1DB3-A344-02C0F99888F1}"/>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124057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E58E-2C28-5725-CD9A-2429B3D97E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05E1E9DA-4DC7-0485-5840-E0105277FA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272645AD-1E86-F095-C370-340D1A048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FE2C2D-F1D3-00E1-D9C5-636D1B5912A6}"/>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6" name="Footer Placeholder 5">
            <a:extLst>
              <a:ext uri="{FF2B5EF4-FFF2-40B4-BE49-F238E27FC236}">
                <a16:creationId xmlns:a16="http://schemas.microsoft.com/office/drawing/2014/main" id="{AAA8128F-660A-78B6-67AF-6EBF394D9F7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8F63ACE-214F-2927-19F9-6E33CAAA21D3}"/>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2931230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E9D9C-A684-A966-B576-54AC3A9158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047545A-3C21-FE05-0CAE-D8BDD94A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B181327-5393-D7CE-DB4C-2786078B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21D269-6B47-9756-6762-A48FAFF7B4E5}"/>
              </a:ext>
            </a:extLst>
          </p:cNvPr>
          <p:cNvSpPr>
            <a:spLocks noGrp="1"/>
          </p:cNvSpPr>
          <p:nvPr>
            <p:ph type="dt" sz="half" idx="10"/>
          </p:nvPr>
        </p:nvSpPr>
        <p:spPr/>
        <p:txBody>
          <a:bodyPr/>
          <a:lstStyle/>
          <a:p>
            <a:fld id="{CA8EC4DC-6A87-0243-B3D5-6B53CFF3010E}" type="datetimeFigureOut">
              <a:rPr lang="en-DK" smtClean="0"/>
              <a:t>27/11/2024</a:t>
            </a:fld>
            <a:endParaRPr lang="en-DK"/>
          </a:p>
        </p:txBody>
      </p:sp>
      <p:sp>
        <p:nvSpPr>
          <p:cNvPr id="6" name="Footer Placeholder 5">
            <a:extLst>
              <a:ext uri="{FF2B5EF4-FFF2-40B4-BE49-F238E27FC236}">
                <a16:creationId xmlns:a16="http://schemas.microsoft.com/office/drawing/2014/main" id="{8F4BAE54-191C-4231-8700-2D1950204A5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2D7FDD5-D0BA-C5DC-A175-5BF81EEB83FB}"/>
              </a:ext>
            </a:extLst>
          </p:cNvPr>
          <p:cNvSpPr>
            <a:spLocks noGrp="1"/>
          </p:cNvSpPr>
          <p:nvPr>
            <p:ph type="sldNum" sz="quarter" idx="12"/>
          </p:nvPr>
        </p:nvSpPr>
        <p:spPr/>
        <p:txBody>
          <a:bodyPr/>
          <a:lstStyle/>
          <a:p>
            <a:fld id="{5C202BE1-17F3-294D-A973-D29986D31D7C}" type="slidenum">
              <a:rPr lang="en-DK" smtClean="0"/>
              <a:t>‹#›</a:t>
            </a:fld>
            <a:endParaRPr lang="en-DK"/>
          </a:p>
        </p:txBody>
      </p:sp>
    </p:spTree>
    <p:extLst>
      <p:ext uri="{BB962C8B-B14F-4D97-AF65-F5344CB8AC3E}">
        <p14:creationId xmlns:p14="http://schemas.microsoft.com/office/powerpoint/2010/main" val="339006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9D6317-DA96-7C34-E913-5B8C007FDD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4A330B6A-2D94-76D0-8DFC-648D5EC77B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6F573E-F157-40C3-B9F0-B8CF32C61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EC4DC-6A87-0243-B3D5-6B53CFF3010E}" type="datetimeFigureOut">
              <a:rPr lang="en-DK" smtClean="0"/>
              <a:t>27/11/2024</a:t>
            </a:fld>
            <a:endParaRPr lang="en-DK"/>
          </a:p>
        </p:txBody>
      </p:sp>
      <p:sp>
        <p:nvSpPr>
          <p:cNvPr id="5" name="Footer Placeholder 4">
            <a:extLst>
              <a:ext uri="{FF2B5EF4-FFF2-40B4-BE49-F238E27FC236}">
                <a16:creationId xmlns:a16="http://schemas.microsoft.com/office/drawing/2014/main" id="{4D8A3F64-075C-4BAC-54C8-B50D8C1C0A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8F2DB903-7FC6-5F72-C8A3-198A761191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02BE1-17F3-294D-A973-D29986D31D7C}" type="slidenum">
              <a:rPr lang="en-DK" smtClean="0"/>
              <a:t>‹#›</a:t>
            </a:fld>
            <a:endParaRPr lang="en-DK"/>
          </a:p>
        </p:txBody>
      </p:sp>
    </p:spTree>
    <p:extLst>
      <p:ext uri="{BB962C8B-B14F-4D97-AF65-F5344CB8AC3E}">
        <p14:creationId xmlns:p14="http://schemas.microsoft.com/office/powerpoint/2010/main" val="1582404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hyperlink" Target="https://nf-co.re/" TargetMode="External"/><Relationship Id="rId7" Type="http://schemas.openxmlformats.org/officeDocument/2006/relationships/image" Target="../media/image32.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6"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30">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31">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32">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33">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34">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35">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86E0DC7-8170-654F-39FA-466A73724362}"/>
              </a:ext>
            </a:extLst>
          </p:cNvPr>
          <p:cNvSpPr>
            <a:spLocks noGrp="1"/>
          </p:cNvSpPr>
          <p:nvPr>
            <p:ph type="ctrTitle"/>
          </p:nvPr>
        </p:nvSpPr>
        <p:spPr>
          <a:xfrm>
            <a:off x="789708" y="666351"/>
            <a:ext cx="10558405" cy="3044335"/>
          </a:xfrm>
        </p:spPr>
        <p:txBody>
          <a:bodyPr anchor="b">
            <a:normAutofit/>
          </a:bodyPr>
          <a:lstStyle/>
          <a:p>
            <a:r>
              <a:rPr lang="en-DK" sz="4800" b="1">
                <a:solidFill>
                  <a:schemeClr val="bg1"/>
                </a:solidFill>
              </a:rPr>
              <a:t>Nextflow fundamentals training</a:t>
            </a:r>
          </a:p>
        </p:txBody>
      </p:sp>
      <p:sp>
        <p:nvSpPr>
          <p:cNvPr id="3" name="Subtitle 2">
            <a:extLst>
              <a:ext uri="{FF2B5EF4-FFF2-40B4-BE49-F238E27FC236}">
                <a16:creationId xmlns:a16="http://schemas.microsoft.com/office/drawing/2014/main" id="{F1D451F5-3784-2F4E-D287-511F3B5927A8}"/>
              </a:ext>
            </a:extLst>
          </p:cNvPr>
          <p:cNvSpPr>
            <a:spLocks noGrp="1"/>
          </p:cNvSpPr>
          <p:nvPr>
            <p:ph type="subTitle" idx="1"/>
          </p:nvPr>
        </p:nvSpPr>
        <p:spPr>
          <a:xfrm>
            <a:off x="789708" y="3866064"/>
            <a:ext cx="10558405" cy="2234485"/>
          </a:xfrm>
        </p:spPr>
        <p:txBody>
          <a:bodyPr anchor="t">
            <a:normAutofit/>
          </a:bodyPr>
          <a:lstStyle/>
          <a:p>
            <a:r>
              <a:rPr lang="en-US" dirty="0">
                <a:solidFill>
                  <a:schemeClr val="bg1"/>
                </a:solidFill>
              </a:rPr>
              <a:t>Albert Palleja Caro</a:t>
            </a:r>
          </a:p>
          <a:p>
            <a:r>
              <a:rPr lang="en-US" dirty="0">
                <a:solidFill>
                  <a:schemeClr val="bg1"/>
                </a:solidFill>
              </a:rPr>
              <a:t>Data Science Platform</a:t>
            </a:r>
            <a:endParaRPr lang="en-DK" dirty="0">
              <a:solidFill>
                <a:schemeClr val="bg1"/>
              </a:solidFill>
            </a:endParaRPr>
          </a:p>
          <a:p>
            <a:r>
              <a:rPr lang="en-DK" dirty="0">
                <a:solidFill>
                  <a:schemeClr val="bg1"/>
                </a:solidFill>
              </a:rPr>
              <a:t>27th November 2024 </a:t>
            </a:r>
          </a:p>
        </p:txBody>
      </p:sp>
    </p:spTree>
    <p:extLst>
      <p:ext uri="{BB962C8B-B14F-4D97-AF65-F5344CB8AC3E}">
        <p14:creationId xmlns:p14="http://schemas.microsoft.com/office/powerpoint/2010/main" val="587526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4481-D6CA-C886-7997-F2659D54B015}"/>
              </a:ext>
            </a:extLst>
          </p:cNvPr>
          <p:cNvSpPr>
            <a:spLocks noGrp="1"/>
          </p:cNvSpPr>
          <p:nvPr>
            <p:ph type="title"/>
          </p:nvPr>
        </p:nvSpPr>
        <p:spPr>
          <a:xfrm>
            <a:off x="838200" y="0"/>
            <a:ext cx="10515600" cy="1325563"/>
          </a:xfrm>
        </p:spPr>
        <p:txBody>
          <a:bodyPr/>
          <a:lstStyle/>
          <a:p>
            <a:r>
              <a:rPr lang="en-DK" dirty="0"/>
              <a:t>A nextflow pipeline in metro map</a:t>
            </a:r>
          </a:p>
        </p:txBody>
      </p:sp>
      <p:pic>
        <p:nvPicPr>
          <p:cNvPr id="4" name="Picture 2" descr="nf-core/rnaseq metro map">
            <a:extLst>
              <a:ext uri="{FF2B5EF4-FFF2-40B4-BE49-F238E27FC236}">
                <a16:creationId xmlns:a16="http://schemas.microsoft.com/office/drawing/2014/main" id="{41BB0612-7D2E-0BAC-4041-47593CFFA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5586"/>
            <a:ext cx="1219200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59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website&#10;&#10;Description automatically generated">
            <a:extLst>
              <a:ext uri="{FF2B5EF4-FFF2-40B4-BE49-F238E27FC236}">
                <a16:creationId xmlns:a16="http://schemas.microsoft.com/office/drawing/2014/main" id="{6A440073-F123-FAA2-757D-E6640E6E036F}"/>
              </a:ext>
            </a:extLst>
          </p:cNvPr>
          <p:cNvPicPr>
            <a:picLocks noChangeAspect="1"/>
          </p:cNvPicPr>
          <p:nvPr/>
        </p:nvPicPr>
        <p:blipFill>
          <a:blip r:embed="rId3"/>
          <a:stretch>
            <a:fillRect/>
          </a:stretch>
        </p:blipFill>
        <p:spPr>
          <a:xfrm>
            <a:off x="729689" y="2441753"/>
            <a:ext cx="4423956" cy="1266688"/>
          </a:xfrm>
          <a:prstGeom prst="rect">
            <a:avLst/>
          </a:prstGeom>
        </p:spPr>
      </p:pic>
      <p:pic>
        <p:nvPicPr>
          <p:cNvPr id="9" name="Picture 8" descr="A table with numbers and a number of data&#10;&#10;Description automatically generated with medium confidence">
            <a:extLst>
              <a:ext uri="{FF2B5EF4-FFF2-40B4-BE49-F238E27FC236}">
                <a16:creationId xmlns:a16="http://schemas.microsoft.com/office/drawing/2014/main" id="{479AD4E9-443C-6FF2-ACFB-735031A1FE56}"/>
              </a:ext>
            </a:extLst>
          </p:cNvPr>
          <p:cNvPicPr>
            <a:picLocks noChangeAspect="1"/>
          </p:cNvPicPr>
          <p:nvPr/>
        </p:nvPicPr>
        <p:blipFill>
          <a:blip r:embed="rId4"/>
          <a:stretch>
            <a:fillRect/>
          </a:stretch>
        </p:blipFill>
        <p:spPr>
          <a:xfrm>
            <a:off x="729688" y="3912226"/>
            <a:ext cx="5161681" cy="2694462"/>
          </a:xfrm>
          <a:prstGeom prst="rect">
            <a:avLst/>
          </a:prstGeom>
        </p:spPr>
      </p:pic>
      <p:sp>
        <p:nvSpPr>
          <p:cNvPr id="10" name="TextBox 9">
            <a:extLst>
              <a:ext uri="{FF2B5EF4-FFF2-40B4-BE49-F238E27FC236}">
                <a16:creationId xmlns:a16="http://schemas.microsoft.com/office/drawing/2014/main" id="{6314E304-AF17-49EF-0859-090EE995A2AD}"/>
              </a:ext>
            </a:extLst>
          </p:cNvPr>
          <p:cNvSpPr txBox="1"/>
          <p:nvPr/>
        </p:nvSpPr>
        <p:spPr>
          <a:xfrm>
            <a:off x="841248" y="1599573"/>
            <a:ext cx="10506456" cy="1092607"/>
          </a:xfrm>
          <a:prstGeom prst="rect">
            <a:avLst/>
          </a:prstGeom>
          <a:noFill/>
        </p:spPr>
        <p:txBody>
          <a:bodyPr wrap="square" rtlCol="0">
            <a:spAutoFit/>
          </a:bodyPr>
          <a:lstStyle/>
          <a:p>
            <a:pPr defTabSz="713232">
              <a:spcAft>
                <a:spcPts val="600"/>
              </a:spcAft>
            </a:pPr>
            <a:r>
              <a:rPr lang="en-GB" sz="2000" kern="1200" dirty="0">
                <a:solidFill>
                  <a:schemeClr val="tx1"/>
                </a:solidFill>
                <a:latin typeface="+mn-lt"/>
                <a:ea typeface="+mn-ea"/>
                <a:cs typeface="+mn-cs"/>
              </a:rPr>
              <a:t>Reproducibility and even repeatability is challenging even if you are very careful keeping the same, params, versions, etc…!!!</a:t>
            </a:r>
          </a:p>
          <a:p>
            <a:pPr>
              <a:spcAft>
                <a:spcPts val="600"/>
              </a:spcAft>
            </a:pPr>
            <a:endParaRPr lang="en-DK" sz="2000" dirty="0"/>
          </a:p>
        </p:txBody>
      </p:sp>
      <p:sp>
        <p:nvSpPr>
          <p:cNvPr id="11" name="TextBox 10">
            <a:extLst>
              <a:ext uri="{FF2B5EF4-FFF2-40B4-BE49-F238E27FC236}">
                <a16:creationId xmlns:a16="http://schemas.microsoft.com/office/drawing/2014/main" id="{ABC9C505-246A-FBCC-8C11-EE9D4E809652}"/>
              </a:ext>
            </a:extLst>
          </p:cNvPr>
          <p:cNvSpPr txBox="1"/>
          <p:nvPr/>
        </p:nvSpPr>
        <p:spPr>
          <a:xfrm>
            <a:off x="6220166" y="4301791"/>
            <a:ext cx="5882253" cy="1400383"/>
          </a:xfrm>
          <a:prstGeom prst="rect">
            <a:avLst/>
          </a:prstGeom>
          <a:noFill/>
        </p:spPr>
        <p:txBody>
          <a:bodyPr wrap="square" rtlCol="0">
            <a:spAutoFit/>
          </a:bodyPr>
          <a:lstStyle/>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Gene annotation differences depending on which operation system the pipeline was executed</a:t>
            </a:r>
          </a:p>
          <a:p>
            <a:pPr marL="222885" indent="-222885" defTabSz="713232">
              <a:spcAft>
                <a:spcPts val="600"/>
              </a:spcAft>
              <a:buFont typeface="Arial" panose="020B0604020202020204" pitchFamily="34" charset="0"/>
              <a:buChar char="•"/>
            </a:pPr>
            <a:r>
              <a:rPr lang="en-GB" sz="2000" kern="1200" dirty="0">
                <a:solidFill>
                  <a:schemeClr val="tx1"/>
                </a:solidFill>
                <a:latin typeface="+mn-lt"/>
                <a:ea typeface="+mn-ea"/>
                <a:cs typeface="+mn-cs"/>
              </a:rPr>
              <a:t>This did not happen when using </a:t>
            </a:r>
            <a:r>
              <a:rPr lang="en-GB" sz="2000" kern="1200" dirty="0" err="1">
                <a:solidFill>
                  <a:schemeClr val="tx1"/>
                </a:solidFill>
                <a:latin typeface="+mn-lt"/>
                <a:ea typeface="+mn-ea"/>
                <a:cs typeface="+mn-cs"/>
              </a:rPr>
              <a:t>Nextflow</a:t>
            </a:r>
            <a:r>
              <a:rPr lang="en-GB" sz="2000" kern="1200" dirty="0">
                <a:solidFill>
                  <a:schemeClr val="tx1"/>
                </a:solidFill>
                <a:latin typeface="+mn-lt"/>
                <a:ea typeface="+mn-ea"/>
                <a:cs typeface="+mn-cs"/>
              </a:rPr>
              <a:t> + Docker on different environments </a:t>
            </a:r>
            <a:endParaRPr lang="en-DK" sz="2000" dirty="0"/>
          </a:p>
        </p:txBody>
      </p:sp>
      <p:sp>
        <p:nvSpPr>
          <p:cNvPr id="3" name="Rounded Rectangle 2">
            <a:extLst>
              <a:ext uri="{FF2B5EF4-FFF2-40B4-BE49-F238E27FC236}">
                <a16:creationId xmlns:a16="http://schemas.microsoft.com/office/drawing/2014/main" id="{01DEBFE7-6321-9E8E-8B87-9803584F616E}"/>
              </a:ext>
            </a:extLst>
          </p:cNvPr>
          <p:cNvSpPr/>
          <p:nvPr/>
        </p:nvSpPr>
        <p:spPr>
          <a:xfrm>
            <a:off x="707387" y="4917336"/>
            <a:ext cx="5242146" cy="329940"/>
          </a:xfrm>
          <a:prstGeom prst="roundRect">
            <a:avLst/>
          </a:prstGeom>
          <a:noFill/>
          <a:ln w="38100">
            <a:solidFill>
              <a:srgbClr val="61A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504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screenshot of a website&#10;&#10;Description automatically generated">
            <a:extLst>
              <a:ext uri="{FF2B5EF4-FFF2-40B4-BE49-F238E27FC236}">
                <a16:creationId xmlns:a16="http://schemas.microsoft.com/office/drawing/2014/main" id="{05746C81-48BB-0BB3-50ED-2AC4D12C7EE6}"/>
              </a:ext>
            </a:extLst>
          </p:cNvPr>
          <p:cNvPicPr>
            <a:picLocks noChangeAspect="1"/>
          </p:cNvPicPr>
          <p:nvPr/>
        </p:nvPicPr>
        <p:blipFill>
          <a:blip r:embed="rId3"/>
          <a:stretch>
            <a:fillRect/>
          </a:stretch>
        </p:blipFill>
        <p:spPr>
          <a:xfrm>
            <a:off x="577944" y="1624878"/>
            <a:ext cx="6467888" cy="1669132"/>
          </a:xfrm>
          <a:prstGeom prst="rect">
            <a:avLst/>
          </a:prstGeom>
        </p:spPr>
      </p:pic>
      <p:pic>
        <p:nvPicPr>
          <p:cNvPr id="12" name="Picture 11" descr="A collage of graphs and charts&#10;&#10;Description automatically generated">
            <a:extLst>
              <a:ext uri="{FF2B5EF4-FFF2-40B4-BE49-F238E27FC236}">
                <a16:creationId xmlns:a16="http://schemas.microsoft.com/office/drawing/2014/main" id="{537EF1F9-F051-86C0-52EE-304AEC69BC87}"/>
              </a:ext>
            </a:extLst>
          </p:cNvPr>
          <p:cNvPicPr>
            <a:picLocks noChangeAspect="1"/>
          </p:cNvPicPr>
          <p:nvPr/>
        </p:nvPicPr>
        <p:blipFill>
          <a:blip r:embed="rId4"/>
          <a:stretch>
            <a:fillRect/>
          </a:stretch>
        </p:blipFill>
        <p:spPr>
          <a:xfrm>
            <a:off x="7045832" y="1380864"/>
            <a:ext cx="4524746" cy="5294553"/>
          </a:xfrm>
          <a:prstGeom prst="rect">
            <a:avLst/>
          </a:prstGeom>
        </p:spPr>
      </p:pic>
      <p:sp>
        <p:nvSpPr>
          <p:cNvPr id="13" name="TextBox 12">
            <a:extLst>
              <a:ext uri="{FF2B5EF4-FFF2-40B4-BE49-F238E27FC236}">
                <a16:creationId xmlns:a16="http://schemas.microsoft.com/office/drawing/2014/main" id="{1DC73147-FF68-8146-DDBB-775C8D74A223}"/>
              </a:ext>
            </a:extLst>
          </p:cNvPr>
          <p:cNvSpPr txBox="1"/>
          <p:nvPr/>
        </p:nvSpPr>
        <p:spPr>
          <a:xfrm>
            <a:off x="383276" y="3596725"/>
            <a:ext cx="5910517" cy="2246769"/>
          </a:xfrm>
          <a:prstGeom prst="rect">
            <a:avLst/>
          </a:prstGeom>
          <a:noFill/>
        </p:spPr>
        <p:txBody>
          <a:bodyPr wrap="square" rtlCol="0">
            <a:spAutoFit/>
          </a:bodyPr>
          <a:lstStyle/>
          <a:p>
            <a:pPr>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28% of all omics software resources were not accessible through URLs published</a:t>
            </a:r>
          </a:p>
          <a:p>
            <a:pPr marL="742950" lvl="1" indent="-285750">
              <a:buFont typeface="Arial" panose="020B0604020202020204" pitchFamily="34" charset="0"/>
              <a:buChar char="•"/>
            </a:pPr>
            <a:endParaRPr lang="en-GB" sz="2000" dirty="0"/>
          </a:p>
          <a:p>
            <a:pPr marL="742950" lvl="1" indent="-285750">
              <a:buFont typeface="Arial" panose="020B0604020202020204" pitchFamily="34" charset="0"/>
              <a:buChar char="•"/>
            </a:pPr>
            <a:r>
              <a:rPr lang="en-GB" sz="2000" dirty="0"/>
              <a:t>Among the tools found, 49% were difficult to install or could not be installed at all!</a:t>
            </a:r>
          </a:p>
          <a:p>
            <a:endParaRPr lang="en-DK" sz="2000" dirty="0"/>
          </a:p>
        </p:txBody>
      </p:sp>
    </p:spTree>
    <p:extLst>
      <p:ext uri="{BB962C8B-B14F-4D97-AF65-F5344CB8AC3E}">
        <p14:creationId xmlns:p14="http://schemas.microsoft.com/office/powerpoint/2010/main" val="302777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2C92-DD17-7BE6-8325-1CB6341A0FD3}"/>
              </a:ext>
            </a:extLst>
          </p:cNvPr>
          <p:cNvSpPr>
            <a:spLocks noGrp="1"/>
          </p:cNvSpPr>
          <p:nvPr>
            <p:ph type="title"/>
          </p:nvPr>
        </p:nvSpPr>
        <p:spPr>
          <a:xfrm>
            <a:off x="841248" y="251312"/>
            <a:ext cx="10506456" cy="1010264"/>
          </a:xfrm>
        </p:spPr>
        <p:txBody>
          <a:bodyPr anchor="ctr">
            <a:normAutofit/>
          </a:bodyPr>
          <a:lstStyle/>
          <a:p>
            <a:r>
              <a:rPr lang="en-DK" dirty="0"/>
              <a:t>Why do we need a Community effort?</a:t>
            </a:r>
          </a:p>
        </p:txBody>
      </p:sp>
      <p:sp>
        <p:nvSpPr>
          <p:cNvPr id="18" name="Rectangle 1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27628323-5458-3465-A634-2F0E99B99AA0}"/>
              </a:ext>
            </a:extLst>
          </p:cNvPr>
          <p:cNvSpPr txBox="1"/>
          <p:nvPr/>
        </p:nvSpPr>
        <p:spPr>
          <a:xfrm>
            <a:off x="5545567" y="3718949"/>
            <a:ext cx="6403502" cy="2308324"/>
          </a:xfrm>
          <a:prstGeom prst="rect">
            <a:avLst/>
          </a:prstGeom>
          <a:noFill/>
        </p:spPr>
        <p:txBody>
          <a:bodyPr wrap="square" rtlCol="0">
            <a:spAutoFit/>
          </a:bodyPr>
          <a:lstStyle/>
          <a:p>
            <a:pPr marL="742950" lvl="1" indent="-285750">
              <a:buFont typeface="Arial" panose="020B0604020202020204" pitchFamily="34" charset="0"/>
              <a:buChar char="•"/>
            </a:pPr>
            <a:endParaRPr lang="en-GB" sz="2400" dirty="0"/>
          </a:p>
          <a:p>
            <a:pPr marL="742950" lvl="1" indent="-285750">
              <a:buFont typeface="Arial" panose="020B0604020202020204" pitchFamily="34" charset="0"/>
              <a:buChar char="•"/>
            </a:pPr>
            <a:r>
              <a:rPr lang="en-GB" sz="2400" dirty="0"/>
              <a:t>"First we tried to rerun the analysis with the code and the data provided by the authors. Second we reimplemented the whole method in a python package…"</a:t>
            </a:r>
          </a:p>
          <a:p>
            <a:endParaRPr lang="en-DK" sz="2400" dirty="0"/>
          </a:p>
        </p:txBody>
      </p:sp>
      <p:pic>
        <p:nvPicPr>
          <p:cNvPr id="5" name="Picture 4" descr="A cartoon of a cat and a boat&#10;&#10;Description automatically generated">
            <a:extLst>
              <a:ext uri="{FF2B5EF4-FFF2-40B4-BE49-F238E27FC236}">
                <a16:creationId xmlns:a16="http://schemas.microsoft.com/office/drawing/2014/main" id="{5FF21301-5CD2-9626-8989-5B52BBB142E0}"/>
              </a:ext>
            </a:extLst>
          </p:cNvPr>
          <p:cNvPicPr>
            <a:picLocks noChangeAspect="1"/>
          </p:cNvPicPr>
          <p:nvPr/>
        </p:nvPicPr>
        <p:blipFill>
          <a:blip r:embed="rId3"/>
          <a:stretch>
            <a:fillRect/>
          </a:stretch>
        </p:blipFill>
        <p:spPr>
          <a:xfrm>
            <a:off x="544057" y="1602324"/>
            <a:ext cx="5123666" cy="505250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EFAED99B-E53B-602A-75BE-5211BA7C5D6B}"/>
              </a:ext>
            </a:extLst>
          </p:cNvPr>
          <p:cNvPicPr>
            <a:picLocks noChangeAspect="1"/>
          </p:cNvPicPr>
          <p:nvPr/>
        </p:nvPicPr>
        <p:blipFill>
          <a:blip r:embed="rId4"/>
          <a:stretch>
            <a:fillRect/>
          </a:stretch>
        </p:blipFill>
        <p:spPr>
          <a:xfrm>
            <a:off x="5965268" y="1682058"/>
            <a:ext cx="6105957" cy="1456994"/>
          </a:xfrm>
          <a:prstGeom prst="rect">
            <a:avLst/>
          </a:prstGeom>
        </p:spPr>
      </p:pic>
    </p:spTree>
    <p:extLst>
      <p:ext uri="{BB962C8B-B14F-4D97-AF65-F5344CB8AC3E}">
        <p14:creationId xmlns:p14="http://schemas.microsoft.com/office/powerpoint/2010/main" val="238936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is based on few primitives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706B41AE-F6C9-2E48-923B-A6F8BBC0F300}"/>
              </a:ext>
            </a:extLst>
          </p:cNvPr>
          <p:cNvSpPr txBox="1"/>
          <p:nvPr/>
        </p:nvSpPr>
        <p:spPr>
          <a:xfrm>
            <a:off x="865953" y="2493960"/>
            <a:ext cx="4993756" cy="3323987"/>
          </a:xfrm>
          <a:prstGeom prst="rect">
            <a:avLst/>
          </a:prstGeom>
          <a:noFill/>
        </p:spPr>
        <p:txBody>
          <a:bodyPr wrap="square" rtlCol="0">
            <a:spAutoFit/>
          </a:bodyPr>
          <a:lstStyle/>
          <a:p>
            <a:pPr marL="231458" indent="-231458" defTabSz="740664">
              <a:spcAft>
                <a:spcPts val="600"/>
              </a:spcAft>
              <a:buFont typeface="Arial" panose="020B0604020202020204" pitchFamily="34" charset="0"/>
              <a:buChar char="•"/>
            </a:pPr>
            <a:r>
              <a:rPr lang="en-GB" sz="2000" b="1" kern="1200" dirty="0">
                <a:solidFill>
                  <a:schemeClr val="tx1"/>
                </a:solidFill>
                <a:latin typeface="Inter"/>
                <a:ea typeface="+mn-ea"/>
                <a:cs typeface="+mn-cs"/>
              </a:rPr>
              <a:t>Process</a:t>
            </a:r>
            <a:r>
              <a:rPr lang="en-GB" sz="2000" kern="1200" dirty="0">
                <a:solidFill>
                  <a:schemeClr val="tx1"/>
                </a:solidFill>
                <a:latin typeface="Inter"/>
                <a:ea typeface="+mn-ea"/>
                <a:cs typeface="+mn-cs"/>
              </a:rPr>
              <a:t> is every step in your pipeline, and they are executed independently isolated from each other</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We need something to share inputs and outputs between processes, these are the </a:t>
            </a:r>
            <a:r>
              <a:rPr lang="en-GB" sz="2000" b="1" kern="1200" dirty="0">
                <a:solidFill>
                  <a:schemeClr val="tx1"/>
                </a:solidFill>
                <a:latin typeface="Inter"/>
                <a:ea typeface="+mn-ea"/>
                <a:cs typeface="+mn-cs"/>
              </a:rPr>
              <a:t>channels</a:t>
            </a:r>
            <a:r>
              <a:rPr lang="en-GB" sz="2000" kern="1200" dirty="0">
                <a:solidFill>
                  <a:schemeClr val="tx1"/>
                </a:solidFill>
                <a:latin typeface="Inter"/>
                <a:ea typeface="+mn-ea"/>
                <a:cs typeface="+mn-cs"/>
              </a:rPr>
              <a:t> and there are different ways to build those</a:t>
            </a:r>
          </a:p>
          <a:p>
            <a:pPr marL="231458" indent="-231458" defTabSz="740664">
              <a:spcAft>
                <a:spcPts val="600"/>
              </a:spcAft>
              <a:buFont typeface="Arial" panose="020B0604020202020204" pitchFamily="34" charset="0"/>
              <a:buChar char="•"/>
            </a:pPr>
            <a:r>
              <a:rPr lang="en-GB" sz="2000" kern="1200" dirty="0">
                <a:solidFill>
                  <a:schemeClr val="tx1"/>
                </a:solidFill>
                <a:latin typeface="Inter"/>
                <a:ea typeface="+mn-ea"/>
                <a:cs typeface="+mn-cs"/>
              </a:rPr>
              <a:t>When you have a set of processes and channels </a:t>
            </a:r>
            <a:r>
              <a:rPr lang="en-GB" sz="2000" kern="1200" dirty="0" err="1">
                <a:solidFill>
                  <a:schemeClr val="tx1"/>
                </a:solidFill>
                <a:latin typeface="Inter"/>
                <a:ea typeface="+mn-ea"/>
                <a:cs typeface="+mn-cs"/>
              </a:rPr>
              <a:t>coonecting</a:t>
            </a:r>
            <a:r>
              <a:rPr lang="en-GB" sz="2000" kern="1200" dirty="0">
                <a:solidFill>
                  <a:schemeClr val="tx1"/>
                </a:solidFill>
                <a:latin typeface="Inter"/>
                <a:ea typeface="+mn-ea"/>
                <a:cs typeface="+mn-cs"/>
              </a:rPr>
              <a:t> them we have a </a:t>
            </a:r>
            <a:r>
              <a:rPr lang="en-GB" sz="2000" b="1" kern="1200" dirty="0">
                <a:solidFill>
                  <a:schemeClr val="tx1"/>
                </a:solidFill>
                <a:latin typeface="Inter"/>
                <a:ea typeface="+mn-ea"/>
                <a:cs typeface="+mn-cs"/>
              </a:rPr>
              <a:t>workflow</a:t>
            </a:r>
          </a:p>
        </p:txBody>
      </p:sp>
      <p:pic>
        <p:nvPicPr>
          <p:cNvPr id="3" name="Picture 2" descr="A screen shot of a diagram&#10;&#10;Description automatically generated">
            <a:extLst>
              <a:ext uri="{FF2B5EF4-FFF2-40B4-BE49-F238E27FC236}">
                <a16:creationId xmlns:a16="http://schemas.microsoft.com/office/drawing/2014/main" id="{8E4C3F2D-2E9D-6E49-20CA-C95FC6FDC2ED}"/>
              </a:ext>
            </a:extLst>
          </p:cNvPr>
          <p:cNvPicPr>
            <a:picLocks noChangeAspect="1"/>
          </p:cNvPicPr>
          <p:nvPr/>
        </p:nvPicPr>
        <p:blipFill>
          <a:blip r:embed="rId3"/>
          <a:stretch>
            <a:fillRect/>
          </a:stretch>
        </p:blipFill>
        <p:spPr>
          <a:xfrm>
            <a:off x="6385647" y="2090839"/>
            <a:ext cx="4810124" cy="4329112"/>
          </a:xfrm>
          <a:prstGeom prst="rect">
            <a:avLst/>
          </a:prstGeom>
        </p:spPr>
      </p:pic>
    </p:spTree>
    <p:extLst>
      <p:ext uri="{BB962C8B-B14F-4D97-AF65-F5344CB8AC3E}">
        <p14:creationId xmlns:p14="http://schemas.microsoft.com/office/powerpoint/2010/main" val="4158159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4D-6889-CF0A-1FA5-4AE0E6034085}"/>
              </a:ext>
            </a:extLst>
          </p:cNvPr>
          <p:cNvSpPr>
            <a:spLocks noGrp="1"/>
          </p:cNvSpPr>
          <p:nvPr>
            <p:ph type="title"/>
          </p:nvPr>
        </p:nvSpPr>
        <p:spPr>
          <a:xfrm>
            <a:off x="673346" y="-123920"/>
            <a:ext cx="10515600" cy="1325563"/>
          </a:xfrm>
        </p:spPr>
        <p:txBody>
          <a:bodyPr/>
          <a:lstStyle/>
          <a:p>
            <a:r>
              <a:rPr lang="en-DK" dirty="0"/>
              <a:t>A Nextflow script</a:t>
            </a:r>
          </a:p>
        </p:txBody>
      </p:sp>
      <p:pic>
        <p:nvPicPr>
          <p:cNvPr id="5" name="Picture 4" descr="A black screen with white text&#10;&#10;Description automatically generated">
            <a:extLst>
              <a:ext uri="{FF2B5EF4-FFF2-40B4-BE49-F238E27FC236}">
                <a16:creationId xmlns:a16="http://schemas.microsoft.com/office/drawing/2014/main" id="{2879C4C3-9181-FC77-546C-CABCA53DBA80}"/>
              </a:ext>
            </a:extLst>
          </p:cNvPr>
          <p:cNvPicPr>
            <a:picLocks noChangeAspect="1"/>
          </p:cNvPicPr>
          <p:nvPr/>
        </p:nvPicPr>
        <p:blipFill>
          <a:blip r:embed="rId3"/>
          <a:srcRect r="47383"/>
          <a:stretch/>
        </p:blipFill>
        <p:spPr>
          <a:xfrm>
            <a:off x="8837406" y="2241349"/>
            <a:ext cx="2676450" cy="1045082"/>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0DAAA342-52E1-2FEB-00F3-ED4283FA1ACA}"/>
              </a:ext>
            </a:extLst>
          </p:cNvPr>
          <p:cNvPicPr>
            <a:picLocks noChangeAspect="1"/>
          </p:cNvPicPr>
          <p:nvPr/>
        </p:nvPicPr>
        <p:blipFill>
          <a:blip r:embed="rId4"/>
          <a:stretch>
            <a:fillRect/>
          </a:stretch>
        </p:blipFill>
        <p:spPr>
          <a:xfrm>
            <a:off x="740672" y="1218743"/>
            <a:ext cx="5419238" cy="5366212"/>
          </a:xfrm>
          <a:prstGeom prst="rect">
            <a:avLst/>
          </a:prstGeom>
        </p:spPr>
      </p:pic>
      <p:pic>
        <p:nvPicPr>
          <p:cNvPr id="9" name="Picture 8" descr="A black screen with white text&#10;&#10;Description automatically generated">
            <a:extLst>
              <a:ext uri="{FF2B5EF4-FFF2-40B4-BE49-F238E27FC236}">
                <a16:creationId xmlns:a16="http://schemas.microsoft.com/office/drawing/2014/main" id="{8708AD3A-ED99-5E54-1C54-8AE28402759A}"/>
              </a:ext>
            </a:extLst>
          </p:cNvPr>
          <p:cNvPicPr>
            <a:picLocks noChangeAspect="1"/>
          </p:cNvPicPr>
          <p:nvPr/>
        </p:nvPicPr>
        <p:blipFill>
          <a:blip r:embed="rId5"/>
          <a:stretch>
            <a:fillRect/>
          </a:stretch>
        </p:blipFill>
        <p:spPr>
          <a:xfrm>
            <a:off x="8361639" y="4439970"/>
            <a:ext cx="3713537" cy="612121"/>
          </a:xfrm>
          <a:prstGeom prst="rect">
            <a:avLst/>
          </a:prstGeom>
        </p:spPr>
      </p:pic>
      <p:sp>
        <p:nvSpPr>
          <p:cNvPr id="3" name="TextBox 2">
            <a:extLst>
              <a:ext uri="{FF2B5EF4-FFF2-40B4-BE49-F238E27FC236}">
                <a16:creationId xmlns:a16="http://schemas.microsoft.com/office/drawing/2014/main" id="{88419776-6D2A-BFE9-1130-9908EEB7E0E6}"/>
              </a:ext>
            </a:extLst>
          </p:cNvPr>
          <p:cNvSpPr txBox="1"/>
          <p:nvPr/>
        </p:nvSpPr>
        <p:spPr>
          <a:xfrm>
            <a:off x="8691632" y="1136317"/>
            <a:ext cx="3209850" cy="923330"/>
          </a:xfrm>
          <a:prstGeom prst="rect">
            <a:avLst/>
          </a:prstGeom>
          <a:noFill/>
        </p:spPr>
        <p:txBody>
          <a:bodyPr wrap="square" rtlCol="0">
            <a:spAutoFit/>
          </a:bodyPr>
          <a:lstStyle/>
          <a:p>
            <a:r>
              <a:rPr lang="en-GB" dirty="0"/>
              <a:t>The file </a:t>
            </a:r>
            <a:r>
              <a:rPr lang="en-GB" dirty="0" err="1"/>
              <a:t>nextflow.config</a:t>
            </a:r>
            <a:r>
              <a:rPr lang="en-GB" dirty="0"/>
              <a:t> is a configuration file that sets minimal environment properties</a:t>
            </a:r>
            <a:endParaRPr lang="en-DK" dirty="0"/>
          </a:p>
        </p:txBody>
      </p:sp>
      <p:sp>
        <p:nvSpPr>
          <p:cNvPr id="4" name="TextBox 3">
            <a:extLst>
              <a:ext uri="{FF2B5EF4-FFF2-40B4-BE49-F238E27FC236}">
                <a16:creationId xmlns:a16="http://schemas.microsoft.com/office/drawing/2014/main" id="{62E27220-AEF0-EFF1-37DF-BE97F73C4256}"/>
              </a:ext>
            </a:extLst>
          </p:cNvPr>
          <p:cNvSpPr txBox="1"/>
          <p:nvPr/>
        </p:nvSpPr>
        <p:spPr>
          <a:xfrm>
            <a:off x="673346" y="832311"/>
            <a:ext cx="3241337" cy="369332"/>
          </a:xfrm>
          <a:prstGeom prst="rect">
            <a:avLst/>
          </a:prstGeom>
          <a:noFill/>
        </p:spPr>
        <p:txBody>
          <a:bodyPr wrap="none" rtlCol="0">
            <a:spAutoFit/>
          </a:bodyPr>
          <a:lstStyle/>
          <a:p>
            <a:r>
              <a:rPr lang="en-GB" b="1" i="0" dirty="0">
                <a:effectLst/>
                <a:latin typeface="Inter"/>
              </a:rPr>
              <a:t>The .</a:t>
            </a:r>
            <a:r>
              <a:rPr lang="en-GB" b="1" i="0" dirty="0" err="1">
                <a:effectLst/>
                <a:latin typeface="Inter"/>
              </a:rPr>
              <a:t>nf</a:t>
            </a:r>
            <a:r>
              <a:rPr lang="en-GB" b="1" i="0" dirty="0">
                <a:effectLst/>
                <a:latin typeface="Inter"/>
              </a:rPr>
              <a:t> files</a:t>
            </a:r>
            <a:r>
              <a:rPr lang="en-GB" b="0" i="0" dirty="0">
                <a:effectLst/>
                <a:latin typeface="Inter"/>
              </a:rPr>
              <a:t> are workflow scripts</a:t>
            </a:r>
            <a:endParaRPr lang="en-DK" dirty="0"/>
          </a:p>
        </p:txBody>
      </p:sp>
      <p:sp>
        <p:nvSpPr>
          <p:cNvPr id="6" name="Right Bracket 5">
            <a:extLst>
              <a:ext uri="{FF2B5EF4-FFF2-40B4-BE49-F238E27FC236}">
                <a16:creationId xmlns:a16="http://schemas.microsoft.com/office/drawing/2014/main" id="{04562E3E-CB5A-E651-5DEB-4B34B6015943}"/>
              </a:ext>
            </a:extLst>
          </p:cNvPr>
          <p:cNvSpPr/>
          <p:nvPr/>
        </p:nvSpPr>
        <p:spPr>
          <a:xfrm>
            <a:off x="7554015" y="1924664"/>
            <a:ext cx="210729" cy="300867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8" name="TextBox 7">
            <a:extLst>
              <a:ext uri="{FF2B5EF4-FFF2-40B4-BE49-F238E27FC236}">
                <a16:creationId xmlns:a16="http://schemas.microsoft.com/office/drawing/2014/main" id="{0C9C1770-5529-80BD-94F3-53E3B06A0365}"/>
              </a:ext>
            </a:extLst>
          </p:cNvPr>
          <p:cNvSpPr txBox="1"/>
          <p:nvPr/>
        </p:nvSpPr>
        <p:spPr>
          <a:xfrm>
            <a:off x="7889631" y="3101765"/>
            <a:ext cx="2286000" cy="369332"/>
          </a:xfrm>
          <a:prstGeom prst="rect">
            <a:avLst/>
          </a:prstGeom>
          <a:noFill/>
        </p:spPr>
        <p:txBody>
          <a:bodyPr wrap="square" rtlCol="0">
            <a:spAutoFit/>
          </a:bodyPr>
          <a:lstStyle/>
          <a:p>
            <a:r>
              <a:rPr lang="en-DK" dirty="0"/>
              <a:t>Process</a:t>
            </a:r>
          </a:p>
        </p:txBody>
      </p:sp>
      <p:sp>
        <p:nvSpPr>
          <p:cNvPr id="10" name="Right Bracket 9">
            <a:extLst>
              <a:ext uri="{FF2B5EF4-FFF2-40B4-BE49-F238E27FC236}">
                <a16:creationId xmlns:a16="http://schemas.microsoft.com/office/drawing/2014/main" id="{4E34C486-5415-D7F0-149A-F0B3FA7E260C}"/>
              </a:ext>
            </a:extLst>
          </p:cNvPr>
          <p:cNvSpPr/>
          <p:nvPr/>
        </p:nvSpPr>
        <p:spPr>
          <a:xfrm>
            <a:off x="7533642" y="5252723"/>
            <a:ext cx="210729" cy="1322610"/>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1" name="TextBox 10">
            <a:extLst>
              <a:ext uri="{FF2B5EF4-FFF2-40B4-BE49-F238E27FC236}">
                <a16:creationId xmlns:a16="http://schemas.microsoft.com/office/drawing/2014/main" id="{06CC559B-6E41-2141-8AA5-CA6468B736FC}"/>
              </a:ext>
            </a:extLst>
          </p:cNvPr>
          <p:cNvSpPr txBox="1"/>
          <p:nvPr/>
        </p:nvSpPr>
        <p:spPr>
          <a:xfrm>
            <a:off x="7889631" y="5697964"/>
            <a:ext cx="2286000" cy="369332"/>
          </a:xfrm>
          <a:prstGeom prst="rect">
            <a:avLst/>
          </a:prstGeom>
          <a:noFill/>
        </p:spPr>
        <p:txBody>
          <a:bodyPr wrap="square" rtlCol="0">
            <a:spAutoFit/>
          </a:bodyPr>
          <a:lstStyle/>
          <a:p>
            <a:r>
              <a:rPr lang="en-DK" dirty="0"/>
              <a:t>Workflow</a:t>
            </a:r>
          </a:p>
        </p:txBody>
      </p:sp>
      <p:sp>
        <p:nvSpPr>
          <p:cNvPr id="12" name="Right Bracket 11">
            <a:extLst>
              <a:ext uri="{FF2B5EF4-FFF2-40B4-BE49-F238E27FC236}">
                <a16:creationId xmlns:a16="http://schemas.microsoft.com/office/drawing/2014/main" id="{03034A1A-2548-BACD-2DB0-7376613E557C}"/>
              </a:ext>
            </a:extLst>
          </p:cNvPr>
          <p:cNvSpPr/>
          <p:nvPr/>
        </p:nvSpPr>
        <p:spPr>
          <a:xfrm>
            <a:off x="6288154" y="2151457"/>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3" name="TextBox 12">
            <a:extLst>
              <a:ext uri="{FF2B5EF4-FFF2-40B4-BE49-F238E27FC236}">
                <a16:creationId xmlns:a16="http://schemas.microsoft.com/office/drawing/2014/main" id="{19B606B2-EB35-D06F-A1A8-58B2A74D9F3A}"/>
              </a:ext>
            </a:extLst>
          </p:cNvPr>
          <p:cNvSpPr txBox="1"/>
          <p:nvPr/>
        </p:nvSpPr>
        <p:spPr>
          <a:xfrm>
            <a:off x="6627127" y="2244052"/>
            <a:ext cx="2286000" cy="369332"/>
          </a:xfrm>
          <a:prstGeom prst="rect">
            <a:avLst/>
          </a:prstGeom>
          <a:noFill/>
        </p:spPr>
        <p:txBody>
          <a:bodyPr wrap="square" rtlCol="0">
            <a:spAutoFit/>
          </a:bodyPr>
          <a:lstStyle/>
          <a:p>
            <a:r>
              <a:rPr lang="en-DK" dirty="0"/>
              <a:t>Directives</a:t>
            </a:r>
          </a:p>
        </p:txBody>
      </p:sp>
      <p:sp>
        <p:nvSpPr>
          <p:cNvPr id="14" name="Right Bracket 13">
            <a:extLst>
              <a:ext uri="{FF2B5EF4-FFF2-40B4-BE49-F238E27FC236}">
                <a16:creationId xmlns:a16="http://schemas.microsoft.com/office/drawing/2014/main" id="{CA09A9EF-6D4F-E445-F2E8-0A124F75976A}"/>
              </a:ext>
            </a:extLst>
          </p:cNvPr>
          <p:cNvSpPr/>
          <p:nvPr/>
        </p:nvSpPr>
        <p:spPr>
          <a:xfrm>
            <a:off x="6288154" y="3915507"/>
            <a:ext cx="215027" cy="946633"/>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5" name="TextBox 14">
            <a:extLst>
              <a:ext uri="{FF2B5EF4-FFF2-40B4-BE49-F238E27FC236}">
                <a16:creationId xmlns:a16="http://schemas.microsoft.com/office/drawing/2014/main" id="{64F79077-5713-D9F7-C7DF-F14813212915}"/>
              </a:ext>
            </a:extLst>
          </p:cNvPr>
          <p:cNvSpPr txBox="1"/>
          <p:nvPr/>
        </p:nvSpPr>
        <p:spPr>
          <a:xfrm>
            <a:off x="6632858" y="4065657"/>
            <a:ext cx="677947" cy="646331"/>
          </a:xfrm>
          <a:prstGeom prst="rect">
            <a:avLst/>
          </a:prstGeom>
          <a:noFill/>
        </p:spPr>
        <p:txBody>
          <a:bodyPr wrap="square" rtlCol="0">
            <a:spAutoFit/>
          </a:bodyPr>
          <a:lstStyle/>
          <a:p>
            <a:r>
              <a:rPr lang="en-DK" dirty="0"/>
              <a:t>Code block</a:t>
            </a:r>
          </a:p>
        </p:txBody>
      </p:sp>
      <p:sp>
        <p:nvSpPr>
          <p:cNvPr id="17" name="Right Bracket 16">
            <a:extLst>
              <a:ext uri="{FF2B5EF4-FFF2-40B4-BE49-F238E27FC236}">
                <a16:creationId xmlns:a16="http://schemas.microsoft.com/office/drawing/2014/main" id="{805B4A3D-6CF6-DAF8-D7C4-A5DE45745B8B}"/>
              </a:ext>
            </a:extLst>
          </p:cNvPr>
          <p:cNvSpPr/>
          <p:nvPr/>
        </p:nvSpPr>
        <p:spPr>
          <a:xfrm>
            <a:off x="6295900" y="5409314"/>
            <a:ext cx="210729" cy="544851"/>
          </a:xfrm>
          <a:prstGeom prst="rightBracket">
            <a:avLst/>
          </a:prstGeom>
          <a:noFill/>
          <a:ln w="38100">
            <a:solidFill>
              <a:srgbClr val="61A0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sp>
        <p:nvSpPr>
          <p:cNvPr id="18" name="TextBox 17">
            <a:extLst>
              <a:ext uri="{FF2B5EF4-FFF2-40B4-BE49-F238E27FC236}">
                <a16:creationId xmlns:a16="http://schemas.microsoft.com/office/drawing/2014/main" id="{600246F3-DFE7-AD4B-1A72-6F4D00F46D12}"/>
              </a:ext>
            </a:extLst>
          </p:cNvPr>
          <p:cNvSpPr txBox="1"/>
          <p:nvPr/>
        </p:nvSpPr>
        <p:spPr>
          <a:xfrm>
            <a:off x="6557128" y="5513298"/>
            <a:ext cx="1124140" cy="369332"/>
          </a:xfrm>
          <a:prstGeom prst="rect">
            <a:avLst/>
          </a:prstGeom>
          <a:noFill/>
        </p:spPr>
        <p:txBody>
          <a:bodyPr wrap="square" rtlCol="0">
            <a:spAutoFit/>
          </a:bodyPr>
          <a:lstStyle/>
          <a:p>
            <a:r>
              <a:rPr lang="en-DK" dirty="0"/>
              <a:t>Channel</a:t>
            </a:r>
          </a:p>
        </p:txBody>
      </p:sp>
      <p:sp>
        <p:nvSpPr>
          <p:cNvPr id="19" name="TextBox 18">
            <a:extLst>
              <a:ext uri="{FF2B5EF4-FFF2-40B4-BE49-F238E27FC236}">
                <a16:creationId xmlns:a16="http://schemas.microsoft.com/office/drawing/2014/main" id="{428304E2-169E-F072-BA4B-B5D5FD4AF59F}"/>
              </a:ext>
            </a:extLst>
          </p:cNvPr>
          <p:cNvSpPr txBox="1"/>
          <p:nvPr/>
        </p:nvSpPr>
        <p:spPr>
          <a:xfrm>
            <a:off x="8245300" y="4019460"/>
            <a:ext cx="2118792" cy="369362"/>
          </a:xfrm>
          <a:prstGeom prst="rect">
            <a:avLst/>
          </a:prstGeom>
          <a:noFill/>
        </p:spPr>
        <p:txBody>
          <a:bodyPr wrap="square" rtlCol="0">
            <a:spAutoFit/>
          </a:bodyPr>
          <a:lstStyle/>
          <a:p>
            <a:r>
              <a:rPr lang="en-DK" dirty="0"/>
              <a:t>How to run it:</a:t>
            </a:r>
          </a:p>
        </p:txBody>
      </p:sp>
    </p:spTree>
    <p:extLst>
      <p:ext uri="{BB962C8B-B14F-4D97-AF65-F5344CB8AC3E}">
        <p14:creationId xmlns:p14="http://schemas.microsoft.com/office/powerpoint/2010/main" val="2839957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38DBC-68C7-6D6C-017F-7785DD487733}"/>
              </a:ext>
            </a:extLst>
          </p:cNvPr>
          <p:cNvSpPr>
            <a:spLocks noGrp="1"/>
          </p:cNvSpPr>
          <p:nvPr>
            <p:ph type="title"/>
          </p:nvPr>
        </p:nvSpPr>
        <p:spPr>
          <a:xfrm>
            <a:off x="841248" y="256032"/>
            <a:ext cx="10506456" cy="1014984"/>
          </a:xfrm>
        </p:spPr>
        <p:txBody>
          <a:bodyPr anchor="b">
            <a:normAutofit/>
          </a:bodyPr>
          <a:lstStyle/>
          <a:p>
            <a:r>
              <a:rPr lang="en-DK" dirty="0"/>
              <a:t>Nextflow – Interesting features</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4ED1E0DF-EDC1-3C8D-4260-6E8D921CEC55}"/>
              </a:ext>
            </a:extLst>
          </p:cNvPr>
          <p:cNvSpPr txBox="1"/>
          <p:nvPr/>
        </p:nvSpPr>
        <p:spPr>
          <a:xfrm>
            <a:off x="836996" y="2104721"/>
            <a:ext cx="4501919" cy="3785652"/>
          </a:xfrm>
          <a:prstGeom prst="rect">
            <a:avLst/>
          </a:prstGeom>
          <a:noFill/>
        </p:spPr>
        <p:txBody>
          <a:bodyPr wrap="square" rtlCol="0">
            <a:spAutoFit/>
          </a:bodyPr>
          <a:lstStyle/>
          <a:p>
            <a:pPr marL="285750" indent="-285750">
              <a:buFont typeface="Arial" panose="020B0604020202020204" pitchFamily="34" charset="0"/>
              <a:buChar char="•"/>
            </a:pPr>
            <a:r>
              <a:rPr lang="en-GB" sz="2000" b="0" i="0" dirty="0">
                <a:effectLst/>
                <a:latin typeface="Inter"/>
              </a:rPr>
              <a:t>Implicit </a:t>
            </a:r>
            <a:r>
              <a:rPr lang="en-GB" sz="2000" b="1" i="0" dirty="0">
                <a:effectLst/>
                <a:latin typeface="Inter"/>
              </a:rPr>
              <a:t>parallelism</a:t>
            </a:r>
            <a:r>
              <a:rPr lang="en-GB" sz="2000" b="0" i="0" dirty="0">
                <a:effectLst/>
                <a:latin typeface="Inter"/>
              </a:rPr>
              <a:t> (tasks in a process are run by default in parallel)</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err="1">
                <a:effectLst/>
                <a:latin typeface="Inter"/>
              </a:rPr>
              <a:t>Reentrancy</a:t>
            </a:r>
            <a:r>
              <a:rPr lang="en-GB" sz="2000" b="0" i="0" dirty="0">
                <a:effectLst/>
                <a:latin typeface="Inter"/>
              </a:rPr>
              <a:t> (resume partial runs, do not need to rerun the entire pipeline</a:t>
            </a:r>
            <a:r>
              <a:rPr lang="en-GB" sz="2000" dirty="0">
                <a:latin typeface="Inter"/>
              </a:rPr>
              <a:t> when something went wrong, it starts from wherever it stopped</a:t>
            </a:r>
            <a:r>
              <a:rPr lang="en-GB" sz="2000" b="0" i="0" dirty="0">
                <a:effectLst/>
                <a:latin typeface="Inter"/>
              </a:rPr>
              <a:t>)</a:t>
            </a:r>
          </a:p>
          <a:p>
            <a:pPr marL="285750" indent="-285750">
              <a:buFont typeface="Arial" panose="020B0604020202020204" pitchFamily="34" charset="0"/>
              <a:buChar char="•"/>
            </a:pPr>
            <a:endParaRPr lang="en-GB" sz="2000" b="0" i="0" dirty="0">
              <a:effectLst/>
              <a:latin typeface="Inter"/>
            </a:endParaRPr>
          </a:p>
          <a:p>
            <a:pPr marL="285750" indent="-285750">
              <a:buFont typeface="Arial" panose="020B0604020202020204" pitchFamily="34" charset="0"/>
              <a:buChar char="•"/>
            </a:pPr>
            <a:r>
              <a:rPr lang="en-GB" sz="2000" b="1" i="0" dirty="0">
                <a:effectLst/>
                <a:latin typeface="Inter"/>
              </a:rPr>
              <a:t>Reusability</a:t>
            </a:r>
            <a:r>
              <a:rPr lang="en-GB" sz="2000" b="0" i="0" dirty="0">
                <a:effectLst/>
                <a:latin typeface="Inter"/>
              </a:rPr>
              <a:t> (reuse different modules, </a:t>
            </a:r>
            <a:r>
              <a:rPr lang="en-GB" sz="2000" b="0" i="0" dirty="0" err="1">
                <a:effectLst/>
                <a:latin typeface="Inter"/>
              </a:rPr>
              <a:t>subworkflows</a:t>
            </a:r>
            <a:r>
              <a:rPr lang="en-GB" sz="2000" b="0" i="0" dirty="0">
                <a:effectLst/>
                <a:latin typeface="Inter"/>
              </a:rPr>
              <a:t>, </a:t>
            </a:r>
            <a:r>
              <a:rPr lang="en-GB" sz="2000" dirty="0">
                <a:latin typeface="Inter"/>
              </a:rPr>
              <a:t>written and </a:t>
            </a:r>
            <a:r>
              <a:rPr lang="en-GB" sz="2000" b="0" i="0" dirty="0">
                <a:effectLst/>
                <a:latin typeface="Inter"/>
              </a:rPr>
              <a:t>containerized </a:t>
            </a:r>
            <a:r>
              <a:rPr lang="en-GB" sz="2000" dirty="0">
                <a:latin typeface="Inter"/>
              </a:rPr>
              <a:t>by the </a:t>
            </a:r>
            <a:r>
              <a:rPr lang="en-GB" sz="2000" dirty="0" err="1">
                <a:latin typeface="Inter"/>
              </a:rPr>
              <a:t>Nextflow</a:t>
            </a:r>
            <a:r>
              <a:rPr lang="en-GB" sz="2000" dirty="0">
                <a:latin typeface="Inter"/>
              </a:rPr>
              <a:t> community</a:t>
            </a:r>
            <a:r>
              <a:rPr lang="en-GB" sz="2000" b="0" i="0" dirty="0">
                <a:effectLst/>
                <a:latin typeface="Inter"/>
              </a:rPr>
              <a:t>)</a:t>
            </a:r>
          </a:p>
        </p:txBody>
      </p:sp>
      <p:pic>
        <p:nvPicPr>
          <p:cNvPr id="6" name="Picture 5" descr="A computer screen shot of a computer&#10;&#10;Description automatically generated">
            <a:extLst>
              <a:ext uri="{FF2B5EF4-FFF2-40B4-BE49-F238E27FC236}">
                <a16:creationId xmlns:a16="http://schemas.microsoft.com/office/drawing/2014/main" id="{D8FA570B-3CE4-5BF3-AE0B-6A73E23824DF}"/>
              </a:ext>
            </a:extLst>
          </p:cNvPr>
          <p:cNvPicPr>
            <a:picLocks noChangeAspect="1"/>
          </p:cNvPicPr>
          <p:nvPr/>
        </p:nvPicPr>
        <p:blipFill>
          <a:blip r:embed="rId3"/>
          <a:stretch>
            <a:fillRect/>
          </a:stretch>
        </p:blipFill>
        <p:spPr>
          <a:xfrm>
            <a:off x="5666043" y="2772482"/>
            <a:ext cx="6198829" cy="2450130"/>
          </a:xfrm>
          <a:prstGeom prst="rect">
            <a:avLst/>
          </a:prstGeom>
        </p:spPr>
      </p:pic>
    </p:spTree>
    <p:extLst>
      <p:ext uri="{BB962C8B-B14F-4D97-AF65-F5344CB8AC3E}">
        <p14:creationId xmlns:p14="http://schemas.microsoft.com/office/powerpoint/2010/main" val="418740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7015-772E-72A7-30B6-997AFA21FB27}"/>
              </a:ext>
            </a:extLst>
          </p:cNvPr>
          <p:cNvSpPr>
            <a:spLocks noGrp="1"/>
          </p:cNvSpPr>
          <p:nvPr>
            <p:ph type="title"/>
          </p:nvPr>
        </p:nvSpPr>
        <p:spPr>
          <a:xfrm>
            <a:off x="457201" y="365125"/>
            <a:ext cx="11568388" cy="1325563"/>
          </a:xfrm>
        </p:spPr>
        <p:txBody>
          <a:bodyPr/>
          <a:lstStyle/>
          <a:p>
            <a:r>
              <a:rPr lang="en-DK" dirty="0"/>
              <a:t>Languages, Software and computing environments</a:t>
            </a:r>
          </a:p>
        </p:txBody>
      </p:sp>
      <p:pic>
        <p:nvPicPr>
          <p:cNvPr id="4" name="Picture 3" descr="A close-up of a card&#10;&#10;Description automatically generated">
            <a:extLst>
              <a:ext uri="{FF2B5EF4-FFF2-40B4-BE49-F238E27FC236}">
                <a16:creationId xmlns:a16="http://schemas.microsoft.com/office/drawing/2014/main" id="{E7EF1963-11A1-4FF9-9431-35B44CCFA249}"/>
              </a:ext>
            </a:extLst>
          </p:cNvPr>
          <p:cNvPicPr>
            <a:picLocks noChangeAspect="1"/>
          </p:cNvPicPr>
          <p:nvPr/>
        </p:nvPicPr>
        <p:blipFill>
          <a:blip r:embed="rId3"/>
          <a:stretch>
            <a:fillRect/>
          </a:stretch>
        </p:blipFill>
        <p:spPr>
          <a:xfrm>
            <a:off x="4246801" y="2336813"/>
            <a:ext cx="7778787" cy="3749025"/>
          </a:xfrm>
          <a:prstGeom prst="rect">
            <a:avLst/>
          </a:prstGeom>
        </p:spPr>
      </p:pic>
      <p:sp>
        <p:nvSpPr>
          <p:cNvPr id="5" name="TextBox 4">
            <a:extLst>
              <a:ext uri="{FF2B5EF4-FFF2-40B4-BE49-F238E27FC236}">
                <a16:creationId xmlns:a16="http://schemas.microsoft.com/office/drawing/2014/main" id="{B4549830-AF46-1522-8D6F-06C806DFB330}"/>
              </a:ext>
            </a:extLst>
          </p:cNvPr>
          <p:cNvSpPr txBox="1"/>
          <p:nvPr/>
        </p:nvSpPr>
        <p:spPr>
          <a:xfrm>
            <a:off x="367175" y="1809632"/>
            <a:ext cx="3691053" cy="5016758"/>
          </a:xfrm>
          <a:prstGeom prst="rect">
            <a:avLst/>
          </a:prstGeom>
          <a:noFill/>
        </p:spPr>
        <p:txBody>
          <a:bodyPr wrap="square" rtlCol="0">
            <a:spAutoFit/>
          </a:bodyPr>
          <a:lstStyle/>
          <a:p>
            <a:pPr marL="285750" indent="-285750">
              <a:buFont typeface="Arial" panose="020B0604020202020204" pitchFamily="34" charset="0"/>
              <a:buChar char="•"/>
            </a:pPr>
            <a:r>
              <a:rPr lang="en-GB" sz="2000" dirty="0" err="1"/>
              <a:t>Nextflow</a:t>
            </a:r>
            <a:r>
              <a:rPr lang="en-GB" sz="2000" dirty="0"/>
              <a:t> it supports many version controlled you can host your code there and run it directly from </a:t>
            </a:r>
            <a:r>
              <a:rPr lang="en-GB" sz="2000" dirty="0" err="1"/>
              <a:t>Nextflow</a:t>
            </a: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err="1"/>
              <a:t>Nextflow</a:t>
            </a:r>
            <a:r>
              <a:rPr lang="en-GB" sz="2000" dirty="0"/>
              <a:t> supports most of the containerizing options like Docker, Singularity or </a:t>
            </a:r>
            <a:r>
              <a:rPr lang="en-GB" sz="2000" dirty="0" err="1"/>
              <a:t>Conda</a:t>
            </a:r>
            <a:r>
              <a:rPr lang="en-GB" sz="2000" dirty="0"/>
              <a:t> environments, etc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Same thing for computing environments, it supports supports the main cloud infrastructures and most of the job schedulers of HPC</a:t>
            </a:r>
          </a:p>
          <a:p>
            <a:pPr marL="285750" indent="-285750">
              <a:buFont typeface="Arial" panose="020B0604020202020204" pitchFamily="34" charset="0"/>
              <a:buChar char="•"/>
            </a:pPr>
            <a:endParaRPr lang="en-DK" sz="2000" dirty="0"/>
          </a:p>
        </p:txBody>
      </p:sp>
      <p:sp>
        <p:nvSpPr>
          <p:cNvPr id="6" name="TextBox 5">
            <a:extLst>
              <a:ext uri="{FF2B5EF4-FFF2-40B4-BE49-F238E27FC236}">
                <a16:creationId xmlns:a16="http://schemas.microsoft.com/office/drawing/2014/main" id="{C6705F2E-9A69-948D-C136-509239D530D1}"/>
              </a:ext>
            </a:extLst>
          </p:cNvPr>
          <p:cNvSpPr txBox="1"/>
          <p:nvPr/>
        </p:nvSpPr>
        <p:spPr>
          <a:xfrm>
            <a:off x="4246801" y="1919853"/>
            <a:ext cx="1589092" cy="461665"/>
          </a:xfrm>
          <a:prstGeom prst="rect">
            <a:avLst/>
          </a:prstGeom>
          <a:noFill/>
        </p:spPr>
        <p:txBody>
          <a:bodyPr wrap="square" rtlCol="0">
            <a:spAutoFit/>
          </a:bodyPr>
          <a:lstStyle/>
          <a:p>
            <a:r>
              <a:rPr lang="en-DK" sz="2400" dirty="0">
                <a:solidFill>
                  <a:srgbClr val="61A0AA"/>
                </a:solidFill>
              </a:rPr>
              <a:t>Languages</a:t>
            </a:r>
          </a:p>
        </p:txBody>
      </p:sp>
      <p:sp>
        <p:nvSpPr>
          <p:cNvPr id="7" name="TextBox 6">
            <a:extLst>
              <a:ext uri="{FF2B5EF4-FFF2-40B4-BE49-F238E27FC236}">
                <a16:creationId xmlns:a16="http://schemas.microsoft.com/office/drawing/2014/main" id="{AB099B24-FD0C-B503-C545-E1A5AAA27CF9}"/>
              </a:ext>
            </a:extLst>
          </p:cNvPr>
          <p:cNvSpPr txBox="1"/>
          <p:nvPr/>
        </p:nvSpPr>
        <p:spPr>
          <a:xfrm>
            <a:off x="7869992" y="1908601"/>
            <a:ext cx="1475764" cy="461665"/>
          </a:xfrm>
          <a:prstGeom prst="rect">
            <a:avLst/>
          </a:prstGeom>
          <a:noFill/>
        </p:spPr>
        <p:txBody>
          <a:bodyPr wrap="square" rtlCol="0">
            <a:spAutoFit/>
          </a:bodyPr>
          <a:lstStyle/>
          <a:p>
            <a:r>
              <a:rPr lang="en-DK" sz="2400" dirty="0">
                <a:solidFill>
                  <a:srgbClr val="61A0AA"/>
                </a:solidFill>
              </a:rPr>
              <a:t>Software</a:t>
            </a:r>
          </a:p>
        </p:txBody>
      </p:sp>
      <p:sp>
        <p:nvSpPr>
          <p:cNvPr id="8" name="TextBox 7">
            <a:extLst>
              <a:ext uri="{FF2B5EF4-FFF2-40B4-BE49-F238E27FC236}">
                <a16:creationId xmlns:a16="http://schemas.microsoft.com/office/drawing/2014/main" id="{2FC792AE-9488-D3FE-2335-1085FAACABB6}"/>
              </a:ext>
            </a:extLst>
          </p:cNvPr>
          <p:cNvSpPr txBox="1"/>
          <p:nvPr/>
        </p:nvSpPr>
        <p:spPr>
          <a:xfrm>
            <a:off x="7847690" y="3716207"/>
            <a:ext cx="1475764" cy="461665"/>
          </a:xfrm>
          <a:prstGeom prst="rect">
            <a:avLst/>
          </a:prstGeom>
          <a:noFill/>
        </p:spPr>
        <p:txBody>
          <a:bodyPr wrap="square" rtlCol="0">
            <a:spAutoFit/>
          </a:bodyPr>
          <a:lstStyle/>
          <a:p>
            <a:r>
              <a:rPr lang="en-DK" sz="2400" dirty="0">
                <a:solidFill>
                  <a:srgbClr val="61A0AA"/>
                </a:solidFill>
              </a:rPr>
              <a:t>Compute</a:t>
            </a:r>
          </a:p>
        </p:txBody>
      </p:sp>
    </p:spTree>
    <p:extLst>
      <p:ext uri="{BB962C8B-B14F-4D97-AF65-F5344CB8AC3E}">
        <p14:creationId xmlns:p14="http://schemas.microsoft.com/office/powerpoint/2010/main" val="4151873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47F22ED-3A55-4EDE-A5A8-163D82B0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39326" y="1410083"/>
            <a:ext cx="6858000" cy="403783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26611" y="3576013"/>
            <a:ext cx="2526132"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3" y="1396067"/>
            <a:ext cx="6858000" cy="4037833"/>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Freeform: Shape 1040">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8268" y="982780"/>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8BE82E-96BE-9CBF-D23F-B00031FC546A}"/>
              </a:ext>
            </a:extLst>
          </p:cNvPr>
          <p:cNvSpPr>
            <a:spLocks noGrp="1"/>
          </p:cNvSpPr>
          <p:nvPr>
            <p:ph type="title"/>
          </p:nvPr>
        </p:nvSpPr>
        <p:spPr>
          <a:xfrm>
            <a:off x="566382" y="456345"/>
            <a:ext cx="3111690" cy="3556097"/>
          </a:xfrm>
        </p:spPr>
        <p:txBody>
          <a:bodyPr vert="horz" lIns="91440" tIns="45720" rIns="91440" bIns="45720" rtlCol="0" anchor="b">
            <a:normAutofit/>
          </a:bodyPr>
          <a:lstStyle/>
          <a:p>
            <a:pPr algn="r"/>
            <a:r>
              <a:rPr lang="en-US" sz="4000" b="0" i="0">
                <a:solidFill>
                  <a:srgbClr val="FFFFFF"/>
                </a:solidFill>
                <a:effectLst/>
              </a:rPr>
              <a:t>Nextflow’s core features</a:t>
            </a:r>
            <a:endParaRPr lang="en-US" sz="4000">
              <a:solidFill>
                <a:srgbClr val="FFFFFF"/>
              </a:solidFill>
            </a:endParaRPr>
          </a:p>
        </p:txBody>
      </p:sp>
      <p:sp>
        <p:nvSpPr>
          <p:cNvPr id="4" name="TextBox 3">
            <a:extLst>
              <a:ext uri="{FF2B5EF4-FFF2-40B4-BE49-F238E27FC236}">
                <a16:creationId xmlns:a16="http://schemas.microsoft.com/office/drawing/2014/main" id="{F955577D-7CB0-62BC-7E9E-DD741C1C7965}"/>
              </a:ext>
            </a:extLst>
          </p:cNvPr>
          <p:cNvSpPr txBox="1"/>
          <p:nvPr/>
        </p:nvSpPr>
        <p:spPr>
          <a:xfrm>
            <a:off x="3707315" y="762423"/>
            <a:ext cx="6417992" cy="5848468"/>
          </a:xfrm>
          <a:prstGeom prst="rect">
            <a:avLst/>
          </a:prstGeom>
        </p:spPr>
        <p:txBody>
          <a:bodyPr vert="horz" lIns="91440" tIns="45720" rIns="91440" bIns="45720" rtlCol="0" anchor="ctr">
            <a:noAutofit/>
          </a:bodyPr>
          <a:lstStyle/>
          <a:p>
            <a:pPr marL="742950" lvl="1" indent="-228600">
              <a:lnSpc>
                <a:spcPct val="90000"/>
              </a:lnSpc>
              <a:spcAft>
                <a:spcPts val="600"/>
              </a:spcAft>
              <a:buFont typeface="Arial" panose="020B0604020202020204" pitchFamily="34" charset="0"/>
              <a:buChar char="•"/>
            </a:pPr>
            <a:r>
              <a:rPr lang="en-US" sz="2400" b="1" i="0" dirty="0">
                <a:effectLst/>
              </a:rPr>
              <a:t>Reproducible </a:t>
            </a:r>
            <a:r>
              <a:rPr lang="en-US" sz="2400" i="0" dirty="0">
                <a:effectLst/>
              </a:rPr>
              <a:t>between runs</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integration with code management tools </a:t>
            </a:r>
          </a:p>
          <a:p>
            <a:pPr marL="1200150" lvl="2" indent="-228600">
              <a:lnSpc>
                <a:spcPct val="90000"/>
              </a:lnSpc>
              <a:spcAft>
                <a:spcPts val="600"/>
              </a:spcAft>
              <a:buFont typeface="Arial" panose="020B0604020202020204" pitchFamily="34" charset="0"/>
              <a:buChar char="•"/>
            </a:pPr>
            <a:r>
              <a:rPr lang="en-US" sz="2400" b="0" i="0" dirty="0">
                <a:effectLst/>
              </a:rPr>
              <a:t>all packages downloaded, organized in containers, and control over computing environment </a:t>
            </a:r>
          </a:p>
          <a:p>
            <a:pPr marL="742950" lvl="1" indent="-228600">
              <a:lnSpc>
                <a:spcPct val="90000"/>
              </a:lnSpc>
              <a:spcAft>
                <a:spcPts val="600"/>
              </a:spcAft>
              <a:buFont typeface="Arial" panose="020B0604020202020204" pitchFamily="34" charset="0"/>
              <a:buChar char="•"/>
            </a:pPr>
            <a:r>
              <a:rPr lang="en-US" sz="2400" b="1" dirty="0"/>
              <a:t>Portable</a:t>
            </a:r>
            <a:r>
              <a:rPr lang="en-US" sz="2400" dirty="0"/>
              <a:t> between systems</a:t>
            </a:r>
          </a:p>
          <a:p>
            <a:pPr marL="1200150" lvl="2" indent="-228600">
              <a:lnSpc>
                <a:spcPct val="90000"/>
              </a:lnSpc>
              <a:spcAft>
                <a:spcPts val="600"/>
              </a:spcAft>
              <a:buFont typeface="Arial" panose="020B0604020202020204" pitchFamily="34" charset="0"/>
              <a:buChar char="•"/>
            </a:pPr>
            <a:r>
              <a:rPr lang="en-US" sz="2400" dirty="0"/>
              <a:t>you can write the code in your laptop and can run everywhere (HPC, cloud)</a:t>
            </a:r>
          </a:p>
          <a:p>
            <a:pPr marL="1200150" lvl="2" indent="-228600">
              <a:lnSpc>
                <a:spcPct val="90000"/>
              </a:lnSpc>
              <a:spcAft>
                <a:spcPts val="600"/>
              </a:spcAft>
              <a:buFont typeface="Arial" panose="020B0604020202020204" pitchFamily="34" charset="0"/>
              <a:buChar char="•"/>
            </a:pPr>
            <a:r>
              <a:rPr lang="en-US" sz="2400" dirty="0"/>
              <a:t>works with most of computing environments</a:t>
            </a:r>
            <a:endParaRPr lang="en-US" sz="2400" b="0" i="0" dirty="0">
              <a:effectLst/>
            </a:endParaRPr>
          </a:p>
          <a:p>
            <a:pPr marL="742950" lvl="1" indent="-228600">
              <a:lnSpc>
                <a:spcPct val="90000"/>
              </a:lnSpc>
              <a:spcAft>
                <a:spcPts val="600"/>
              </a:spcAft>
              <a:buFont typeface="Arial" panose="020B0604020202020204" pitchFamily="34" charset="0"/>
              <a:buChar char="•"/>
            </a:pPr>
            <a:r>
              <a:rPr lang="en-US" sz="2400" b="1" i="0" dirty="0">
                <a:effectLst/>
              </a:rPr>
              <a:t>Scalable</a:t>
            </a:r>
            <a:endParaRPr lang="en-US" sz="2400" dirty="0"/>
          </a:p>
          <a:p>
            <a:pPr marL="1200150" lvl="2" indent="-228600">
              <a:lnSpc>
                <a:spcPct val="90000"/>
              </a:lnSpc>
              <a:spcAft>
                <a:spcPts val="600"/>
              </a:spcAft>
              <a:buFont typeface="Arial" panose="020B0604020202020204" pitchFamily="34" charset="0"/>
              <a:buChar char="•"/>
            </a:pPr>
            <a:r>
              <a:rPr lang="en-US" sz="2400" b="0" i="0" dirty="0">
                <a:effectLst/>
              </a:rPr>
              <a:t>it can be run for 10 on your laptop or thousands of samples in an HPC or the cloud</a:t>
            </a:r>
          </a:p>
          <a:p>
            <a:pPr marL="742950" lvl="1" indent="-228600">
              <a:lnSpc>
                <a:spcPct val="90000"/>
              </a:lnSpc>
              <a:spcAft>
                <a:spcPts val="600"/>
              </a:spcAft>
              <a:buFont typeface="Arial" panose="020B0604020202020204" pitchFamily="34" charset="0"/>
              <a:buChar char="•"/>
            </a:pPr>
            <a:r>
              <a:rPr lang="en-US" sz="2400" b="1" i="0" dirty="0">
                <a:effectLst/>
              </a:rPr>
              <a:t>Integration</a:t>
            </a:r>
            <a:r>
              <a:rPr lang="en-US" sz="2400" b="0" i="0" dirty="0">
                <a:effectLst/>
              </a:rPr>
              <a:t> of existing tools, systems, and industry standards</a:t>
            </a:r>
          </a:p>
          <a:p>
            <a:pPr marL="285750" indent="-228600">
              <a:lnSpc>
                <a:spcPct val="90000"/>
              </a:lnSpc>
              <a:spcAft>
                <a:spcPts val="600"/>
              </a:spcAft>
              <a:buFont typeface="Arial" panose="020B0604020202020204" pitchFamily="34" charset="0"/>
              <a:buChar char="•"/>
            </a:pPr>
            <a:endParaRPr lang="en-US" sz="2400" dirty="0"/>
          </a:p>
        </p:txBody>
      </p:sp>
      <p:pic>
        <p:nvPicPr>
          <p:cNvPr id="7" name="Graphic 6" descr="Box with solid fill">
            <a:extLst>
              <a:ext uri="{FF2B5EF4-FFF2-40B4-BE49-F238E27FC236}">
                <a16:creationId xmlns:a16="http://schemas.microsoft.com/office/drawing/2014/main" id="{5F19D61B-C73F-2EA6-59A3-BB1BBCCEC8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4550" y="572598"/>
            <a:ext cx="1486670" cy="1486670"/>
          </a:xfrm>
          <a:prstGeom prst="rect">
            <a:avLst/>
          </a:prstGeom>
        </p:spPr>
      </p:pic>
      <p:pic>
        <p:nvPicPr>
          <p:cNvPr id="5" name="Graphic 4" descr="Recycle with solid fill">
            <a:extLst>
              <a:ext uri="{FF2B5EF4-FFF2-40B4-BE49-F238E27FC236}">
                <a16:creationId xmlns:a16="http://schemas.microsoft.com/office/drawing/2014/main" id="{59EA208E-C2B6-936B-0673-B882C36EF5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114" y="2542876"/>
            <a:ext cx="1487878" cy="1487878"/>
          </a:xfrm>
          <a:prstGeom prst="rect">
            <a:avLst/>
          </a:prstGeom>
        </p:spPr>
      </p:pic>
      <p:pic>
        <p:nvPicPr>
          <p:cNvPr id="1026" name="Picture 2" descr="Scalable Icon Billeder – Gennemse 65,304 stockfotos ...">
            <a:extLst>
              <a:ext uri="{FF2B5EF4-FFF2-40B4-BE49-F238E27FC236}">
                <a16:creationId xmlns:a16="http://schemas.microsoft.com/office/drawing/2014/main" id="{E7F8B9F6-426A-8F69-76A0-25A3BC8B937B}"/>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0308256" y="4284768"/>
            <a:ext cx="1470736" cy="147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4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5E68A8-6496-8332-1E29-6AFA91182DD9}"/>
              </a:ext>
            </a:extLst>
          </p:cNvPr>
          <p:cNvSpPr txBox="1"/>
          <p:nvPr/>
        </p:nvSpPr>
        <p:spPr>
          <a:xfrm>
            <a:off x="838200" y="1690688"/>
            <a:ext cx="11049000" cy="1015663"/>
          </a:xfrm>
          <a:prstGeom prst="rect">
            <a:avLst/>
          </a:prstGeom>
          <a:noFill/>
        </p:spPr>
        <p:txBody>
          <a:bodyPr wrap="square" rtlCol="0">
            <a:spAutoFit/>
          </a:bodyPr>
          <a:lstStyle/>
          <a:p>
            <a:r>
              <a:rPr lang="en-GB" sz="2000" b="0" i="0" dirty="0">
                <a:effectLst/>
                <a:latin typeface="Inter Variable"/>
              </a:rPr>
              <a:t>A global community effort to collect a curated set of open‑source analysis pipelines built using </a:t>
            </a:r>
            <a:r>
              <a:rPr lang="en-GB" sz="2000" b="0" i="0" dirty="0" err="1">
                <a:effectLst/>
                <a:latin typeface="Inter Variable"/>
              </a:rPr>
              <a:t>Nextflow</a:t>
            </a:r>
            <a:r>
              <a:rPr lang="en-GB" sz="2000" b="0" i="0" dirty="0">
                <a:effectLst/>
                <a:latin typeface="Inter Variable"/>
              </a:rPr>
              <a:t>.</a:t>
            </a:r>
            <a:br>
              <a:rPr lang="en-GB" sz="2000" b="0" i="0" dirty="0">
                <a:effectLst/>
                <a:latin typeface="Inter Variable"/>
              </a:rPr>
            </a:br>
            <a:r>
              <a:rPr lang="en-GB" sz="2000" b="0" i="0" dirty="0">
                <a:effectLst/>
                <a:latin typeface="Inter Variable"/>
                <a:hlinkClick r:id="rId3"/>
              </a:rPr>
              <a:t>https://nf-co.re/</a:t>
            </a:r>
            <a:endParaRPr lang="en-DK" sz="2000" b="0" i="0" dirty="0">
              <a:effectLst/>
              <a:latin typeface="Inter Variable"/>
            </a:endParaRPr>
          </a:p>
          <a:p>
            <a:endParaRPr lang="en-GB" sz="2000" b="0" i="0" dirty="0">
              <a:effectLst/>
              <a:latin typeface="Inter Variable"/>
            </a:endParaRPr>
          </a:p>
        </p:txBody>
      </p:sp>
      <p:pic>
        <p:nvPicPr>
          <p:cNvPr id="1026" name="Picture 2" descr="What is nf-core? - training.nextflow.io">
            <a:extLst>
              <a:ext uri="{FF2B5EF4-FFF2-40B4-BE49-F238E27FC236}">
                <a16:creationId xmlns:a16="http://schemas.microsoft.com/office/drawing/2014/main" id="{8FD22934-8E0D-0C9C-1CF1-C13B0FD9E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832764-D67F-39F7-75BB-257A2E3A37C1}"/>
              </a:ext>
            </a:extLst>
          </p:cNvPr>
          <p:cNvSpPr txBox="1"/>
          <p:nvPr/>
        </p:nvSpPr>
        <p:spPr>
          <a:xfrm>
            <a:off x="1357642" y="4563025"/>
            <a:ext cx="2308303" cy="1938992"/>
          </a:xfrm>
          <a:prstGeom prst="rect">
            <a:avLst/>
          </a:prstGeom>
          <a:noFill/>
        </p:spPr>
        <p:txBody>
          <a:bodyPr wrap="square" rtlCol="0">
            <a:spAutoFit/>
          </a:bodyPr>
          <a:lstStyle/>
          <a:p>
            <a:r>
              <a:rPr lang="en-DK" sz="2000" dirty="0"/>
              <a:t>118 </a:t>
            </a:r>
            <a:r>
              <a:rPr lang="en-DK" sz="2000" b="1" dirty="0"/>
              <a:t>pipelines</a:t>
            </a:r>
            <a:r>
              <a:rPr lang="en-DK" sz="2000" dirty="0"/>
              <a:t> available (27th November 2024)</a:t>
            </a:r>
          </a:p>
          <a:p>
            <a:r>
              <a:rPr lang="en-DK" sz="2000" dirty="0"/>
              <a:t>to process and analyse many different data types</a:t>
            </a:r>
          </a:p>
        </p:txBody>
      </p:sp>
      <p:sp>
        <p:nvSpPr>
          <p:cNvPr id="8" name="TextBox 7">
            <a:extLst>
              <a:ext uri="{FF2B5EF4-FFF2-40B4-BE49-F238E27FC236}">
                <a16:creationId xmlns:a16="http://schemas.microsoft.com/office/drawing/2014/main" id="{C4219D86-03C1-EA4F-8BB9-994CDFC803C8}"/>
              </a:ext>
            </a:extLst>
          </p:cNvPr>
          <p:cNvSpPr txBox="1"/>
          <p:nvPr/>
        </p:nvSpPr>
        <p:spPr>
          <a:xfrm>
            <a:off x="5375707" y="4563025"/>
            <a:ext cx="2308302" cy="1631216"/>
          </a:xfrm>
          <a:prstGeom prst="rect">
            <a:avLst/>
          </a:prstGeom>
          <a:noFill/>
        </p:spPr>
        <p:txBody>
          <a:bodyPr wrap="square" rtlCol="0">
            <a:spAutoFit/>
          </a:bodyPr>
          <a:lstStyle/>
          <a:p>
            <a:r>
              <a:rPr lang="en-GB" sz="2000" b="1" dirty="0"/>
              <a:t>Modules</a:t>
            </a:r>
            <a:r>
              <a:rPr lang="en-GB" sz="2000" dirty="0"/>
              <a:t>: 1,163 reusable components that can be integrated into pipelines</a:t>
            </a:r>
            <a:endParaRPr lang="en-DK" sz="2000" dirty="0"/>
          </a:p>
        </p:txBody>
      </p:sp>
      <p:sp>
        <p:nvSpPr>
          <p:cNvPr id="9" name="TextBox 8">
            <a:extLst>
              <a:ext uri="{FF2B5EF4-FFF2-40B4-BE49-F238E27FC236}">
                <a16:creationId xmlns:a16="http://schemas.microsoft.com/office/drawing/2014/main" id="{1179BD33-4438-2A43-5F84-21BE385F07E8}"/>
              </a:ext>
            </a:extLst>
          </p:cNvPr>
          <p:cNvSpPr txBox="1"/>
          <p:nvPr/>
        </p:nvSpPr>
        <p:spPr>
          <a:xfrm>
            <a:off x="8276300" y="4563025"/>
            <a:ext cx="2873605" cy="1631216"/>
          </a:xfrm>
          <a:prstGeom prst="rect">
            <a:avLst/>
          </a:prstGeom>
          <a:noFill/>
        </p:spPr>
        <p:txBody>
          <a:bodyPr wrap="square" rtlCol="0">
            <a:spAutoFit/>
          </a:bodyPr>
          <a:lstStyle/>
          <a:p>
            <a:r>
              <a:rPr lang="en-GB" sz="2000" b="1" dirty="0" err="1"/>
              <a:t>Subworkflows</a:t>
            </a:r>
            <a:r>
              <a:rPr lang="en-GB" sz="2000" dirty="0"/>
              <a:t>: 72 pre-assembled combinations of modules aimed at streamlining commonly used workflows</a:t>
            </a:r>
            <a:endParaRPr lang="en-DK" sz="2000" dirty="0"/>
          </a:p>
        </p:txBody>
      </p:sp>
      <p:pic>
        <p:nvPicPr>
          <p:cNvPr id="10" name="Picture 2" descr="nf-core/rnaseq metro map">
            <a:extLst>
              <a:ext uri="{FF2B5EF4-FFF2-40B4-BE49-F238E27FC236}">
                <a16:creationId xmlns:a16="http://schemas.microsoft.com/office/drawing/2014/main" id="{775F7C66-E650-E237-C0EC-B0DF4F65B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283" y="3043305"/>
            <a:ext cx="3201238" cy="1337184"/>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Puzzle pieces outline">
            <a:extLst>
              <a:ext uri="{FF2B5EF4-FFF2-40B4-BE49-F238E27FC236}">
                <a16:creationId xmlns:a16="http://schemas.microsoft.com/office/drawing/2014/main" id="{FEED8ED9-E5D2-33A3-DB30-1478EA71E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06643" y="2587956"/>
            <a:ext cx="1682088" cy="1682088"/>
          </a:xfrm>
          <a:prstGeom prst="rect">
            <a:avLst/>
          </a:prstGeom>
        </p:spPr>
      </p:pic>
    </p:spTree>
    <p:extLst>
      <p:ext uri="{BB962C8B-B14F-4D97-AF65-F5344CB8AC3E}">
        <p14:creationId xmlns:p14="http://schemas.microsoft.com/office/powerpoint/2010/main" val="1805499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2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9" name="Freeform: Shape 2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1624FE4-A342-2302-D699-423930A4883F}"/>
              </a:ext>
            </a:extLst>
          </p:cNvPr>
          <p:cNvSpPr>
            <a:spLocks noGrp="1"/>
          </p:cNvSpPr>
          <p:nvPr>
            <p:ph type="title"/>
          </p:nvPr>
        </p:nvSpPr>
        <p:spPr>
          <a:xfrm>
            <a:off x="1014984" y="891712"/>
            <a:ext cx="5309616" cy="5160789"/>
          </a:xfrm>
        </p:spPr>
        <p:txBody>
          <a:bodyPr vert="horz" lIns="91440" tIns="45720" rIns="91440" bIns="45720" rtlCol="0" anchor="ctr">
            <a:normAutofit/>
          </a:bodyPr>
          <a:lstStyle/>
          <a:p>
            <a:r>
              <a:rPr lang="en-US" sz="4800" kern="1200">
                <a:solidFill>
                  <a:schemeClr val="bg1"/>
                </a:solidFill>
                <a:latin typeface="+mj-lt"/>
                <a:ea typeface="+mj-ea"/>
                <a:cs typeface="+mj-cs"/>
              </a:rPr>
              <a:t>Outline of the theoretical part</a:t>
            </a:r>
          </a:p>
        </p:txBody>
      </p:sp>
      <p:sp>
        <p:nvSpPr>
          <p:cNvPr id="4" name="TextBox 3">
            <a:extLst>
              <a:ext uri="{FF2B5EF4-FFF2-40B4-BE49-F238E27FC236}">
                <a16:creationId xmlns:a16="http://schemas.microsoft.com/office/drawing/2014/main" id="{F2272755-7EA3-FEF8-1493-93B4C12B6DBC}"/>
              </a:ext>
            </a:extLst>
          </p:cNvPr>
          <p:cNvSpPr txBox="1"/>
          <p:nvPr/>
        </p:nvSpPr>
        <p:spPr>
          <a:xfrm>
            <a:off x="5867400" y="1276044"/>
            <a:ext cx="5309615" cy="516079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solidFill>
                  <a:schemeClr val="bg1"/>
                </a:solidFill>
              </a:rPr>
              <a:t>What is </a:t>
            </a:r>
            <a:r>
              <a:rPr lang="en-US" sz="2800" dirty="0" err="1">
                <a:solidFill>
                  <a:schemeClr val="bg1"/>
                </a:solidFill>
              </a:rPr>
              <a:t>Nextflow</a:t>
            </a:r>
            <a:r>
              <a:rPr lang="en-US" sz="2800" dirty="0">
                <a:solidFill>
                  <a:schemeClr val="bg1"/>
                </a:solidFill>
              </a:rPr>
              <a:t>?</a:t>
            </a:r>
          </a:p>
          <a:p>
            <a:pPr marL="285750" indent="-228600">
              <a:lnSpc>
                <a:spcPct val="90000"/>
              </a:lnSpc>
              <a:spcAft>
                <a:spcPts val="600"/>
              </a:spcAft>
              <a:buFont typeface="Arial" panose="020B0604020202020204" pitchFamily="34" charset="0"/>
              <a:buChar char="•"/>
            </a:pPr>
            <a:r>
              <a:rPr lang="en-US" sz="2800" dirty="0">
                <a:solidFill>
                  <a:schemeClr val="bg1"/>
                </a:solidFill>
              </a:rPr>
              <a:t>Behind </a:t>
            </a:r>
            <a:r>
              <a:rPr lang="en-US" sz="2800" dirty="0" err="1">
                <a:solidFill>
                  <a:schemeClr val="bg1"/>
                </a:solidFill>
              </a:rPr>
              <a:t>nextflow</a:t>
            </a:r>
            <a:endParaRPr lang="en-US" sz="2800" dirty="0">
              <a:solidFill>
                <a:schemeClr val="bg1"/>
              </a:solidFill>
            </a:endParaRPr>
          </a:p>
          <a:p>
            <a:pPr marL="285750" indent="-228600">
              <a:lnSpc>
                <a:spcPct val="90000"/>
              </a:lnSpc>
              <a:spcAft>
                <a:spcPts val="600"/>
              </a:spcAft>
              <a:buFont typeface="Arial" panose="020B0604020202020204" pitchFamily="34" charset="0"/>
              <a:buChar char="•"/>
            </a:pPr>
            <a:r>
              <a:rPr lang="en-US" sz="2800" dirty="0">
                <a:solidFill>
                  <a:schemeClr val="bg1"/>
                </a:solidFill>
              </a:rPr>
              <a:t>Why do we need a Community effort?</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 Basic concepts</a:t>
            </a:r>
          </a:p>
          <a:p>
            <a:pPr marL="285750" indent="-228600">
              <a:lnSpc>
                <a:spcPct val="90000"/>
              </a:lnSpc>
              <a:spcAft>
                <a:spcPts val="600"/>
              </a:spcAft>
              <a:buFont typeface="Arial" panose="020B0604020202020204" pitchFamily="34" charset="0"/>
              <a:buChar char="•"/>
            </a:pPr>
            <a:r>
              <a:rPr lang="en-US" sz="2800" b="0" i="0" dirty="0" err="1">
                <a:solidFill>
                  <a:schemeClr val="bg1"/>
                </a:solidFill>
                <a:effectLst/>
              </a:rPr>
              <a:t>Nextflow’s</a:t>
            </a:r>
            <a:r>
              <a:rPr lang="en-US" sz="2800" b="0" i="0" dirty="0">
                <a:solidFill>
                  <a:schemeClr val="bg1"/>
                </a:solidFill>
                <a:effectLst/>
              </a:rPr>
              <a:t> core features</a:t>
            </a:r>
          </a:p>
          <a:p>
            <a:pPr marL="285750" indent="-228600">
              <a:lnSpc>
                <a:spcPct val="90000"/>
              </a:lnSpc>
              <a:spcAft>
                <a:spcPts val="600"/>
              </a:spcAft>
              <a:buFont typeface="Arial" panose="020B0604020202020204" pitchFamily="34" charset="0"/>
              <a:buChar char="•"/>
            </a:pPr>
            <a:r>
              <a:rPr lang="en-US" sz="2800" dirty="0">
                <a:solidFill>
                  <a:schemeClr val="bg1"/>
                </a:solidFill>
              </a:rPr>
              <a:t>A </a:t>
            </a:r>
            <a:r>
              <a:rPr lang="en-US" sz="2800" dirty="0" err="1">
                <a:solidFill>
                  <a:schemeClr val="bg1"/>
                </a:solidFill>
              </a:rPr>
              <a:t>Nextflow</a:t>
            </a:r>
            <a:r>
              <a:rPr lang="en-US" sz="2800" dirty="0">
                <a:solidFill>
                  <a:schemeClr val="bg1"/>
                </a:solidFill>
              </a:rPr>
              <a:t> script</a:t>
            </a:r>
            <a:endParaRPr lang="en-US" sz="2800"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sz="2800" dirty="0">
                <a:solidFill>
                  <a:schemeClr val="bg1"/>
                </a:solidFill>
              </a:rPr>
              <a:t>Installing </a:t>
            </a:r>
            <a:r>
              <a:rPr lang="en-US" sz="2800" dirty="0" err="1">
                <a:solidFill>
                  <a:schemeClr val="bg1"/>
                </a:solidFill>
              </a:rPr>
              <a:t>Nextflow</a:t>
            </a:r>
            <a:r>
              <a:rPr lang="en-US" sz="2800" dirty="0">
                <a:solidFill>
                  <a:schemeClr val="bg1"/>
                </a:solidFill>
              </a:rPr>
              <a:t> and running the first scripts</a:t>
            </a:r>
          </a:p>
          <a:p>
            <a:pPr marL="285750" indent="-228600">
              <a:lnSpc>
                <a:spcPct val="90000"/>
              </a:lnSpc>
              <a:spcAft>
                <a:spcPts val="600"/>
              </a:spcAft>
              <a:buFont typeface="Arial" panose="020B0604020202020204" pitchFamily="34" charset="0"/>
              <a:buChar char="•"/>
            </a:pPr>
            <a:r>
              <a:rPr lang="en-US" sz="2800" dirty="0" err="1">
                <a:solidFill>
                  <a:schemeClr val="bg1"/>
                </a:solidFill>
              </a:rPr>
              <a:t>Nextflow</a:t>
            </a:r>
            <a:r>
              <a:rPr lang="en-US" sz="2800" dirty="0">
                <a:solidFill>
                  <a:schemeClr val="bg1"/>
                </a:solidFill>
              </a:rPr>
              <a:t> and Azure batch</a:t>
            </a:r>
          </a:p>
          <a:p>
            <a:pPr marL="285750" indent="-228600">
              <a:lnSpc>
                <a:spcPct val="90000"/>
              </a:lnSpc>
              <a:spcAft>
                <a:spcPts val="600"/>
              </a:spcAft>
              <a:buFont typeface="Arial" panose="020B0604020202020204" pitchFamily="34" charset="0"/>
              <a:buChar char="•"/>
            </a:pPr>
            <a:r>
              <a:rPr lang="en-US" sz="2800" dirty="0" err="1">
                <a:solidFill>
                  <a:schemeClr val="bg1"/>
                </a:solidFill>
              </a:rPr>
              <a:t>nf</a:t>
            </a:r>
            <a:r>
              <a:rPr lang="en-US" sz="2800" dirty="0">
                <a:solidFill>
                  <a:schemeClr val="bg1"/>
                </a:solidFill>
              </a:rPr>
              <a:t>-metagenomics pipeline</a:t>
            </a:r>
          </a:p>
          <a:p>
            <a:pPr marL="285750" indent="-228600">
              <a:lnSpc>
                <a:spcPct val="90000"/>
              </a:lnSpc>
              <a:spcAft>
                <a:spcPts val="600"/>
              </a:spcAft>
              <a:buFont typeface="Arial" panose="020B0604020202020204" pitchFamily="34" charset="0"/>
              <a:buChar char="•"/>
            </a:pPr>
            <a:r>
              <a:rPr lang="en-US" sz="2800" dirty="0">
                <a:solidFill>
                  <a:schemeClr val="bg1"/>
                </a:solidFill>
              </a:rPr>
              <a:t>Resources</a:t>
            </a:r>
          </a:p>
          <a:p>
            <a:pPr marL="285750" indent="-228600">
              <a:lnSpc>
                <a:spcPct val="90000"/>
              </a:lnSpc>
              <a:spcAft>
                <a:spcPts val="600"/>
              </a:spcAft>
              <a:buFont typeface="Arial" panose="020B0604020202020204" pitchFamily="34" charset="0"/>
              <a:buChar char="•"/>
            </a:pPr>
            <a:endParaRPr lang="en-US" sz="2800" dirty="0">
              <a:solidFill>
                <a:schemeClr val="bg1"/>
              </a:solidFill>
            </a:endParaRPr>
          </a:p>
          <a:p>
            <a:pPr marL="285750" indent="-228600">
              <a:lnSpc>
                <a:spcPct val="90000"/>
              </a:lnSpc>
              <a:spcAft>
                <a:spcPts val="600"/>
              </a:spcAft>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5243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2F6359-4D41-7D59-32A6-40CCA045171D}"/>
              </a:ext>
            </a:extLst>
          </p:cNvPr>
          <p:cNvSpPr txBox="1"/>
          <p:nvPr/>
        </p:nvSpPr>
        <p:spPr>
          <a:xfrm>
            <a:off x="6577128" y="3589388"/>
            <a:ext cx="5133742" cy="3170099"/>
          </a:xfrm>
          <a:prstGeom prst="rect">
            <a:avLst/>
          </a:prstGeom>
          <a:noFill/>
        </p:spPr>
        <p:txBody>
          <a:bodyPr wrap="square" rtlCol="0">
            <a:spAutoFit/>
          </a:bodyPr>
          <a:lstStyle/>
          <a:p>
            <a:r>
              <a:rPr lang="en-DK" sz="2000" b="1" dirty="0"/>
              <a:t>Community</a:t>
            </a:r>
          </a:p>
          <a:p>
            <a:pPr marL="285750" indent="-285750">
              <a:buFont typeface="Arial" panose="020B0604020202020204" pitchFamily="34" charset="0"/>
              <a:buChar char="•"/>
            </a:pPr>
            <a:r>
              <a:rPr lang="en-DK" sz="2000" dirty="0"/>
              <a:t>Developing with the community</a:t>
            </a:r>
          </a:p>
          <a:p>
            <a:pPr marL="285750" indent="-285750">
              <a:buFont typeface="Arial" panose="020B0604020202020204" pitchFamily="34" charset="0"/>
              <a:buChar char="•"/>
            </a:pPr>
            <a:r>
              <a:rPr lang="en-DK" sz="2000" dirty="0"/>
              <a:t>Standards – Use common templates</a:t>
            </a:r>
          </a:p>
          <a:p>
            <a:pPr marL="285750" indent="-285750">
              <a:buFont typeface="Arial" panose="020B0604020202020204" pitchFamily="34" charset="0"/>
              <a:buChar char="•"/>
            </a:pPr>
            <a:r>
              <a:rPr lang="en-DK" sz="2000" dirty="0"/>
              <a:t>Best practices defined</a:t>
            </a:r>
          </a:p>
          <a:p>
            <a:pPr marL="285750" indent="-285750">
              <a:buFont typeface="Arial" panose="020B0604020202020204" pitchFamily="34" charset="0"/>
              <a:buChar char="•"/>
            </a:pPr>
            <a:r>
              <a:rPr lang="en-DK" sz="2000" dirty="0"/>
              <a:t>Followed globally and through many social media channels (Slack, hackathons,…)</a:t>
            </a:r>
          </a:p>
          <a:p>
            <a:pPr marL="285750" indent="-285750">
              <a:buFont typeface="Arial" panose="020B0604020202020204" pitchFamily="34" charset="0"/>
              <a:buChar char="•"/>
            </a:pPr>
            <a:r>
              <a:rPr lang="en-DK" sz="2000" dirty="0"/>
              <a:t>Collaboration – No duplicate pipelines within nf-core</a:t>
            </a:r>
          </a:p>
          <a:p>
            <a:pPr marL="285750" indent="-285750">
              <a:buFont typeface="Arial" panose="020B0604020202020204" pitchFamily="34" charset="0"/>
              <a:buChar char="•"/>
            </a:pPr>
            <a:r>
              <a:rPr lang="en-DK" sz="2000" dirty="0"/>
              <a:t>Different modules and subworkflows need to be compatible</a:t>
            </a:r>
          </a:p>
        </p:txBody>
      </p:sp>
      <p:pic>
        <p:nvPicPr>
          <p:cNvPr id="5" name="Picture 2" descr="What is nf-core? - training.nextflow.io">
            <a:extLst>
              <a:ext uri="{FF2B5EF4-FFF2-40B4-BE49-F238E27FC236}">
                <a16:creationId xmlns:a16="http://schemas.microsoft.com/office/drawing/2014/main" id="{BE347AF4-58DC-F6B3-67C5-E6C85FE33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2888"/>
            <a:ext cx="5588000" cy="1447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C40280-6051-E53B-0FCF-A99EE8E3112B}"/>
              </a:ext>
            </a:extLst>
          </p:cNvPr>
          <p:cNvSpPr txBox="1"/>
          <p:nvPr/>
        </p:nvSpPr>
        <p:spPr>
          <a:xfrm>
            <a:off x="1788998" y="3589388"/>
            <a:ext cx="3825875" cy="1938992"/>
          </a:xfrm>
          <a:prstGeom prst="rect">
            <a:avLst/>
          </a:prstGeom>
          <a:noFill/>
        </p:spPr>
        <p:txBody>
          <a:bodyPr wrap="square" rtlCol="0">
            <a:spAutoFit/>
          </a:bodyPr>
          <a:lstStyle/>
          <a:p>
            <a:r>
              <a:rPr lang="en-DK" sz="2000" b="1" dirty="0"/>
              <a:t>Tools</a:t>
            </a:r>
          </a:p>
          <a:p>
            <a:pPr marL="285750" indent="-285750">
              <a:buFont typeface="Arial" panose="020B0604020202020204" pitchFamily="34" charset="0"/>
              <a:buChar char="•"/>
            </a:pPr>
            <a:r>
              <a:rPr lang="en-DK" sz="2000" dirty="0"/>
              <a:t>Running pipelines</a:t>
            </a:r>
          </a:p>
          <a:p>
            <a:pPr marL="285750" indent="-285750">
              <a:buFont typeface="Arial" panose="020B0604020202020204" pitchFamily="34" charset="0"/>
              <a:buChar char="•"/>
            </a:pPr>
            <a:r>
              <a:rPr lang="en-DK" sz="2000" dirty="0"/>
              <a:t>Writing pipelines</a:t>
            </a:r>
          </a:p>
          <a:p>
            <a:pPr marL="285750" indent="-285750">
              <a:buFont typeface="Arial" panose="020B0604020202020204" pitchFamily="34" charset="0"/>
              <a:buChar char="•"/>
            </a:pPr>
            <a:r>
              <a:rPr lang="en-DK" sz="2000" dirty="0"/>
              <a:t>Testing/linting</a:t>
            </a:r>
          </a:p>
          <a:p>
            <a:pPr marL="285750" indent="-285750">
              <a:buFont typeface="Arial" panose="020B0604020202020204" pitchFamily="34" charset="0"/>
              <a:buChar char="•"/>
            </a:pPr>
            <a:r>
              <a:rPr lang="en-DK" sz="2000" dirty="0"/>
              <a:t>Validating</a:t>
            </a:r>
          </a:p>
          <a:p>
            <a:pPr marL="285750" indent="-285750">
              <a:buFont typeface="Arial" panose="020B0604020202020204" pitchFamily="34" charset="0"/>
              <a:buChar char="•"/>
            </a:pPr>
            <a:r>
              <a:rPr lang="en-DK" sz="2000" dirty="0"/>
              <a:t>Automation</a:t>
            </a:r>
          </a:p>
        </p:txBody>
      </p:sp>
      <p:pic>
        <p:nvPicPr>
          <p:cNvPr id="8" name="Graphic 7" descr="Mining tools outline">
            <a:extLst>
              <a:ext uri="{FF2B5EF4-FFF2-40B4-BE49-F238E27FC236}">
                <a16:creationId xmlns:a16="http://schemas.microsoft.com/office/drawing/2014/main" id="{15B356B6-2AEA-9ABD-3157-8551FCFD48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8416" y="2102644"/>
            <a:ext cx="1447799" cy="1447799"/>
          </a:xfrm>
          <a:prstGeom prst="rect">
            <a:avLst/>
          </a:prstGeom>
        </p:spPr>
      </p:pic>
      <p:pic>
        <p:nvPicPr>
          <p:cNvPr id="10" name="Graphic 9" descr="Group outline">
            <a:extLst>
              <a:ext uri="{FF2B5EF4-FFF2-40B4-BE49-F238E27FC236}">
                <a16:creationId xmlns:a16="http://schemas.microsoft.com/office/drawing/2014/main" id="{4F7C6BE2-E9ED-C200-939B-AB30E5947A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08094" y="1690688"/>
            <a:ext cx="1995490" cy="1995490"/>
          </a:xfrm>
          <a:prstGeom prst="rect">
            <a:avLst/>
          </a:prstGeom>
        </p:spPr>
      </p:pic>
    </p:spTree>
    <p:extLst>
      <p:ext uri="{BB962C8B-B14F-4D97-AF65-F5344CB8AC3E}">
        <p14:creationId xmlns:p14="http://schemas.microsoft.com/office/powerpoint/2010/main" val="332508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F6D4-BBE5-83CE-6685-EC4B588E1CE8}"/>
              </a:ext>
            </a:extLst>
          </p:cNvPr>
          <p:cNvSpPr>
            <a:spLocks noGrp="1"/>
          </p:cNvSpPr>
          <p:nvPr>
            <p:ph type="title"/>
          </p:nvPr>
        </p:nvSpPr>
        <p:spPr/>
        <p:txBody>
          <a:bodyPr/>
          <a:lstStyle/>
          <a:p>
            <a:r>
              <a:rPr lang="en-DK" dirty="0"/>
              <a:t>Context</a:t>
            </a:r>
          </a:p>
        </p:txBody>
      </p:sp>
      <p:sp>
        <p:nvSpPr>
          <p:cNvPr id="5" name="TextBox 4">
            <a:extLst>
              <a:ext uri="{FF2B5EF4-FFF2-40B4-BE49-F238E27FC236}">
                <a16:creationId xmlns:a16="http://schemas.microsoft.com/office/drawing/2014/main" id="{5A7CCE97-F84F-2480-7561-24BCADA41F69}"/>
              </a:ext>
            </a:extLst>
          </p:cNvPr>
          <p:cNvSpPr txBox="1"/>
          <p:nvPr/>
        </p:nvSpPr>
        <p:spPr>
          <a:xfrm>
            <a:off x="1562100" y="1594686"/>
            <a:ext cx="1278182" cy="461665"/>
          </a:xfrm>
          <a:prstGeom prst="rect">
            <a:avLst/>
          </a:prstGeom>
          <a:noFill/>
        </p:spPr>
        <p:txBody>
          <a:bodyPr wrap="square" rtlCol="0">
            <a:spAutoFit/>
          </a:bodyPr>
          <a:lstStyle/>
          <a:p>
            <a:r>
              <a:rPr lang="en-DK" sz="2400" dirty="0"/>
              <a:t>Big Data</a:t>
            </a:r>
          </a:p>
        </p:txBody>
      </p:sp>
      <p:sp>
        <p:nvSpPr>
          <p:cNvPr id="7" name="TextBox 6">
            <a:extLst>
              <a:ext uri="{FF2B5EF4-FFF2-40B4-BE49-F238E27FC236}">
                <a16:creationId xmlns:a16="http://schemas.microsoft.com/office/drawing/2014/main" id="{2FCED46B-4441-C362-A01F-52AE92E4F298}"/>
              </a:ext>
            </a:extLst>
          </p:cNvPr>
          <p:cNvSpPr txBox="1"/>
          <p:nvPr/>
        </p:nvSpPr>
        <p:spPr>
          <a:xfrm>
            <a:off x="4671645" y="1369989"/>
            <a:ext cx="2438400" cy="1200329"/>
          </a:xfrm>
          <a:prstGeom prst="rect">
            <a:avLst/>
          </a:prstGeom>
          <a:noFill/>
        </p:spPr>
        <p:txBody>
          <a:bodyPr wrap="square" rtlCol="0">
            <a:spAutoFit/>
          </a:bodyPr>
          <a:lstStyle/>
          <a:p>
            <a:r>
              <a:rPr lang="en-DK" sz="2400" dirty="0"/>
              <a:t>Experiments and analyses on large datasets</a:t>
            </a:r>
          </a:p>
        </p:txBody>
      </p:sp>
      <p:sp>
        <p:nvSpPr>
          <p:cNvPr id="8" name="TextBox 7">
            <a:extLst>
              <a:ext uri="{FF2B5EF4-FFF2-40B4-BE49-F238E27FC236}">
                <a16:creationId xmlns:a16="http://schemas.microsoft.com/office/drawing/2014/main" id="{81F6A663-E719-8B69-E892-467E897E9F9A}"/>
              </a:ext>
            </a:extLst>
          </p:cNvPr>
          <p:cNvSpPr txBox="1"/>
          <p:nvPr/>
        </p:nvSpPr>
        <p:spPr>
          <a:xfrm>
            <a:off x="8569565" y="1351717"/>
            <a:ext cx="2121877" cy="461665"/>
          </a:xfrm>
          <a:prstGeom prst="rect">
            <a:avLst/>
          </a:prstGeom>
          <a:noFill/>
        </p:spPr>
        <p:txBody>
          <a:bodyPr wrap="square" rtlCol="0">
            <a:spAutoFit/>
          </a:bodyPr>
          <a:lstStyle/>
          <a:p>
            <a:r>
              <a:rPr lang="en-DK" sz="2400" dirty="0"/>
              <a:t>Portable</a:t>
            </a:r>
          </a:p>
        </p:txBody>
      </p:sp>
      <p:sp>
        <p:nvSpPr>
          <p:cNvPr id="9" name="TextBox 8">
            <a:extLst>
              <a:ext uri="{FF2B5EF4-FFF2-40B4-BE49-F238E27FC236}">
                <a16:creationId xmlns:a16="http://schemas.microsoft.com/office/drawing/2014/main" id="{4AF93AD7-1931-54BF-F227-2205F379E052}"/>
              </a:ext>
            </a:extLst>
          </p:cNvPr>
          <p:cNvSpPr txBox="1"/>
          <p:nvPr/>
        </p:nvSpPr>
        <p:spPr>
          <a:xfrm>
            <a:off x="8533901" y="1776385"/>
            <a:ext cx="2121877" cy="461665"/>
          </a:xfrm>
          <a:prstGeom prst="rect">
            <a:avLst/>
          </a:prstGeom>
          <a:noFill/>
        </p:spPr>
        <p:txBody>
          <a:bodyPr wrap="square" rtlCol="0">
            <a:spAutoFit/>
          </a:bodyPr>
          <a:lstStyle/>
          <a:p>
            <a:r>
              <a:rPr lang="en-DK" sz="2400" dirty="0"/>
              <a:t>Reproducible</a:t>
            </a:r>
          </a:p>
        </p:txBody>
      </p:sp>
      <p:pic>
        <p:nvPicPr>
          <p:cNvPr id="1026" name="Picture 2" descr="GitHub - nextflow-io/nextflow: A DSL for data-driven computational pipelines">
            <a:extLst>
              <a:ext uri="{FF2B5EF4-FFF2-40B4-BE49-F238E27FC236}">
                <a16:creationId xmlns:a16="http://schemas.microsoft.com/office/drawing/2014/main" id="{61D373C1-B026-88B2-2A9F-7B08C9FAF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53" y="3684236"/>
            <a:ext cx="3342660" cy="16713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2A96C775-03FA-F84B-C665-5C6B2055101B}"/>
              </a:ext>
            </a:extLst>
          </p:cNvPr>
          <p:cNvSpPr/>
          <p:nvPr/>
        </p:nvSpPr>
        <p:spPr>
          <a:xfrm>
            <a:off x="3444018" y="1524940"/>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2" name="Right Arrow 11">
            <a:extLst>
              <a:ext uri="{FF2B5EF4-FFF2-40B4-BE49-F238E27FC236}">
                <a16:creationId xmlns:a16="http://schemas.microsoft.com/office/drawing/2014/main" id="{81D12A44-1592-2DB4-B7B1-678D798D9C02}"/>
              </a:ext>
            </a:extLst>
          </p:cNvPr>
          <p:cNvSpPr/>
          <p:nvPr/>
        </p:nvSpPr>
        <p:spPr>
          <a:xfrm>
            <a:off x="7482251" y="154067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sz="2400"/>
          </a:p>
        </p:txBody>
      </p:sp>
      <p:sp>
        <p:nvSpPr>
          <p:cNvPr id="15" name="Right Arrow 14">
            <a:extLst>
              <a:ext uri="{FF2B5EF4-FFF2-40B4-BE49-F238E27FC236}">
                <a16:creationId xmlns:a16="http://schemas.microsoft.com/office/drawing/2014/main" id="{CBB493B3-294E-F7AB-CF87-86D92C7DA16D}"/>
              </a:ext>
            </a:extLst>
          </p:cNvPr>
          <p:cNvSpPr/>
          <p:nvPr/>
        </p:nvSpPr>
        <p:spPr>
          <a:xfrm rot="5400000">
            <a:off x="8938836" y="2344791"/>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DCAA4F07-AE53-0F54-CFB5-7AC904AF5A0A}"/>
              </a:ext>
            </a:extLst>
          </p:cNvPr>
          <p:cNvSpPr/>
          <p:nvPr/>
        </p:nvSpPr>
        <p:spPr>
          <a:xfrm rot="10800000">
            <a:off x="4636474" y="4249056"/>
            <a:ext cx="715108" cy="491380"/>
          </a:xfrm>
          <a:prstGeom prst="rightArrow">
            <a:avLst/>
          </a:prstGeom>
          <a:solidFill>
            <a:srgbClr val="61A0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0" name="TextBox 19">
            <a:extLst>
              <a:ext uri="{FF2B5EF4-FFF2-40B4-BE49-F238E27FC236}">
                <a16:creationId xmlns:a16="http://schemas.microsoft.com/office/drawing/2014/main" id="{B57EA574-D12A-AB1C-E6C6-966784FE99E6}"/>
              </a:ext>
            </a:extLst>
          </p:cNvPr>
          <p:cNvSpPr txBox="1"/>
          <p:nvPr/>
        </p:nvSpPr>
        <p:spPr>
          <a:xfrm>
            <a:off x="5650519" y="3005669"/>
            <a:ext cx="6207374" cy="3693319"/>
          </a:xfrm>
          <a:prstGeom prst="rect">
            <a:avLst/>
          </a:prstGeom>
          <a:solidFill>
            <a:schemeClr val="bg1">
              <a:lumMod val="95000"/>
            </a:schemeClr>
          </a:solidFill>
          <a:ln>
            <a:solidFill>
              <a:srgbClr val="61A0AA"/>
            </a:solidFill>
          </a:ln>
        </p:spPr>
        <p:txBody>
          <a:bodyPr wrap="square" rtlCol="0">
            <a:spAutoFit/>
          </a:bodyPr>
          <a:lstStyle/>
          <a:p>
            <a:r>
              <a:rPr lang="en-DK" b="1" dirty="0"/>
              <a:t>Workflows</a:t>
            </a:r>
            <a:r>
              <a:rPr lang="en-DK" dirty="0"/>
              <a:t>: using </a:t>
            </a:r>
            <a:r>
              <a:rPr lang="en-DK" sz="2000" dirty="0"/>
              <a:t>computers</a:t>
            </a:r>
            <a:r>
              <a:rPr lang="en-DK" dirty="0"/>
              <a:t> to collect, store and analyze and disseminate data information</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Handle small and large files (e.g. genomics)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Many programmimg  languages and different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Complex interactions and dependencies between the softwares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Parallellize jobs</a:t>
            </a:r>
          </a:p>
          <a:p>
            <a:pPr marL="285750" indent="-285750">
              <a:buFont typeface="Arial" panose="020B0604020202020204" pitchFamily="34" charset="0"/>
              <a:buChar char="•"/>
            </a:pPr>
            <a:endParaRPr lang="en-DK" dirty="0"/>
          </a:p>
          <a:p>
            <a:pPr marL="285750" indent="-285750">
              <a:buFont typeface="Arial" panose="020B0604020202020204" pitchFamily="34" charset="0"/>
              <a:buChar char="•"/>
            </a:pPr>
            <a:r>
              <a:rPr lang="en-DK" dirty="0"/>
              <a:t>Distribute computing</a:t>
            </a:r>
          </a:p>
        </p:txBody>
      </p:sp>
      <p:sp>
        <p:nvSpPr>
          <p:cNvPr id="21" name="TextBox 20">
            <a:extLst>
              <a:ext uri="{FF2B5EF4-FFF2-40B4-BE49-F238E27FC236}">
                <a16:creationId xmlns:a16="http://schemas.microsoft.com/office/drawing/2014/main" id="{2D6ACB5B-A55B-4656-D391-0DF8CE3C76B0}"/>
              </a:ext>
            </a:extLst>
          </p:cNvPr>
          <p:cNvSpPr txBox="1"/>
          <p:nvPr/>
        </p:nvSpPr>
        <p:spPr>
          <a:xfrm>
            <a:off x="1135553" y="4980428"/>
            <a:ext cx="365759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0" dirty="0" err="1">
                <a:effectLst/>
                <a:latin typeface="Inter"/>
              </a:rPr>
              <a:t>Nextflow</a:t>
            </a:r>
            <a:r>
              <a:rPr lang="en-GB" sz="2000" b="0" i="0" dirty="0">
                <a:effectLst/>
                <a:latin typeface="Inter"/>
              </a:rPr>
              <a:t> addresses these challenges that allow us to build the workflows and has a strong supportive community behind.</a:t>
            </a:r>
          </a:p>
        </p:txBody>
      </p:sp>
    </p:spTree>
    <p:extLst>
      <p:ext uri="{BB962C8B-B14F-4D97-AF65-F5344CB8AC3E}">
        <p14:creationId xmlns:p14="http://schemas.microsoft.com/office/powerpoint/2010/main" val="466300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14" name="Rectangle 1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2" descr="GitHub - nextflow-io/nextflow: A DSL for data-driven computational pipelines">
            <a:extLst>
              <a:ext uri="{FF2B5EF4-FFF2-40B4-BE49-F238E27FC236}">
                <a16:creationId xmlns:a16="http://schemas.microsoft.com/office/drawing/2014/main" id="{2E61ABC5-C780-AC08-84EA-E269EA123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4399" y="2247897"/>
            <a:ext cx="3937820" cy="1968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D1C667-7054-4DF6-3934-ECE945786853}"/>
              </a:ext>
            </a:extLst>
          </p:cNvPr>
          <p:cNvSpPr txBox="1"/>
          <p:nvPr/>
        </p:nvSpPr>
        <p:spPr>
          <a:xfrm>
            <a:off x="5309418" y="1280744"/>
            <a:ext cx="6286501" cy="1752599"/>
          </a:xfrm>
          <a:prstGeom prst="rect">
            <a:avLst/>
          </a:prstGeom>
        </p:spPr>
        <p:txBody>
          <a:bodyPr vert="horz" lIns="91440" tIns="45720" rIns="91440" bIns="45720" rtlCol="0">
            <a:noAutofit/>
          </a:bodyPr>
          <a:lstStyle/>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a:t>
            </a:r>
            <a:r>
              <a:rPr lang="en-US" sz="2400" b="1" dirty="0">
                <a:solidFill>
                  <a:schemeClr val="tx1">
                    <a:alpha val="55000"/>
                  </a:schemeClr>
                </a:solidFill>
              </a:rPr>
              <a:t>software</a:t>
            </a:r>
            <a:r>
              <a:rPr lang="en-US" sz="2400" dirty="0">
                <a:solidFill>
                  <a:schemeClr val="tx1">
                    <a:alpha val="55000"/>
                  </a:schemeClr>
                </a:solidFill>
              </a:rPr>
              <a:t> - Workflow orchestrator engine </a:t>
            </a:r>
          </a:p>
          <a:p>
            <a:pPr marL="231458" indent="-228600">
              <a:lnSpc>
                <a:spcPct val="90000"/>
              </a:lnSpc>
              <a:spcAft>
                <a:spcPts val="600"/>
              </a:spcAft>
              <a:buFont typeface="Arial" panose="020B0604020202020204" pitchFamily="34" charset="0"/>
              <a:buChar char="•"/>
            </a:pPr>
            <a:r>
              <a:rPr lang="en-US" sz="2400" dirty="0" err="1">
                <a:solidFill>
                  <a:schemeClr val="tx1">
                    <a:alpha val="55000"/>
                  </a:schemeClr>
                </a:solidFill>
              </a:rPr>
              <a:t>Nextflow</a:t>
            </a:r>
            <a:r>
              <a:rPr lang="en-US" sz="2400" dirty="0">
                <a:solidFill>
                  <a:schemeClr val="tx1">
                    <a:alpha val="55000"/>
                  </a:schemeClr>
                </a:solidFill>
              </a:rPr>
              <a:t> is a Domain-specific </a:t>
            </a:r>
            <a:r>
              <a:rPr lang="en-US" sz="2400" b="1" dirty="0">
                <a:solidFill>
                  <a:schemeClr val="tx1">
                    <a:alpha val="55000"/>
                  </a:schemeClr>
                </a:solidFill>
              </a:rPr>
              <a:t>language</a:t>
            </a:r>
            <a:r>
              <a:rPr lang="en-US" sz="2400" dirty="0">
                <a:solidFill>
                  <a:schemeClr val="tx1">
                    <a:alpha val="55000"/>
                  </a:schemeClr>
                </a:solidFill>
              </a:rPr>
              <a:t> (DSL) built on top of Groovy</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It allows writing data-intensive computational workflows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a:t>
            </a:r>
            <a:r>
              <a:rPr lang="en-US" sz="2400" dirty="0">
                <a:solidFill>
                  <a:schemeClr val="tx1">
                    <a:alpha val="55000"/>
                  </a:schemeClr>
                </a:solidFill>
              </a:rPr>
              <a:t>accommodates many languages, software environments, and computing environments</a:t>
            </a:r>
          </a:p>
          <a:p>
            <a:pPr marL="231458" indent="-228600">
              <a:lnSpc>
                <a:spcPct val="90000"/>
              </a:lnSpc>
              <a:spcAft>
                <a:spcPts val="600"/>
              </a:spcAft>
              <a:buFont typeface="Arial" panose="020B0604020202020204" pitchFamily="34" charset="0"/>
              <a:buChar char="•"/>
            </a:pPr>
            <a:r>
              <a:rPr lang="en-US" sz="2400" b="0" i="0" dirty="0">
                <a:solidFill>
                  <a:schemeClr val="tx1">
                    <a:alpha val="55000"/>
                  </a:schemeClr>
                </a:solidFill>
                <a:effectLst/>
              </a:rPr>
              <a:t>It is oriented to bioinformatics analyses</a:t>
            </a:r>
          </a:p>
          <a:p>
            <a:pPr marL="231458" indent="-228600">
              <a:lnSpc>
                <a:spcPct val="90000"/>
              </a:lnSpc>
              <a:spcAft>
                <a:spcPts val="600"/>
              </a:spcAft>
              <a:buFont typeface="Arial" panose="020B0604020202020204" pitchFamily="34" charset="0"/>
              <a:buChar char="•"/>
            </a:pPr>
            <a:r>
              <a:rPr lang="en-US" sz="2400" dirty="0">
                <a:solidFill>
                  <a:schemeClr val="tx1">
                    <a:alpha val="55000"/>
                  </a:schemeClr>
                </a:solidFill>
              </a:rPr>
              <a:t>There is an active community giving support, organizing trainings and developing and maintaining 113 different bioinformatics analyses (on date: 27</a:t>
            </a:r>
            <a:r>
              <a:rPr lang="en-US" sz="2400" baseline="30000" dirty="0">
                <a:solidFill>
                  <a:schemeClr val="tx1">
                    <a:alpha val="55000"/>
                  </a:schemeClr>
                </a:solidFill>
              </a:rPr>
              <a:t>th</a:t>
            </a:r>
            <a:r>
              <a:rPr lang="en-US" sz="2400" dirty="0">
                <a:solidFill>
                  <a:schemeClr val="tx1">
                    <a:alpha val="55000"/>
                  </a:schemeClr>
                </a:solidFill>
              </a:rPr>
              <a:t> November 2024)</a:t>
            </a:r>
            <a:endParaRPr lang="en-US" sz="2400" b="0" i="0" dirty="0">
              <a:solidFill>
                <a:schemeClr val="tx1">
                  <a:alpha val="55000"/>
                </a:schemeClr>
              </a:solidFill>
              <a:effectLst/>
            </a:endParaRPr>
          </a:p>
        </p:txBody>
      </p:sp>
    </p:spTree>
    <p:extLst>
      <p:ext uri="{BB962C8B-B14F-4D97-AF65-F5344CB8AC3E}">
        <p14:creationId xmlns:p14="http://schemas.microsoft.com/office/powerpoint/2010/main" val="2429649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17177-10F0-2208-70EB-743DC4D0DB4C}"/>
              </a:ext>
            </a:extLst>
          </p:cNvPr>
          <p:cNvSpPr>
            <a:spLocks noGrp="1"/>
          </p:cNvSpPr>
          <p:nvPr>
            <p:ph type="title"/>
          </p:nvPr>
        </p:nvSpPr>
        <p:spPr>
          <a:solidFill>
            <a:srgbClr val="61A0AA"/>
          </a:solidFill>
        </p:spPr>
        <p:txBody>
          <a:bodyPr/>
          <a:lstStyle/>
          <a:p>
            <a:pPr algn="ctr"/>
            <a:r>
              <a:rPr lang="en-GB" dirty="0">
                <a:solidFill>
                  <a:schemeClr val="bg1"/>
                </a:solidFill>
              </a:rPr>
              <a:t>Behind </a:t>
            </a:r>
            <a:r>
              <a:rPr lang="en-GB" dirty="0" err="1">
                <a:solidFill>
                  <a:schemeClr val="bg1"/>
                </a:solidFill>
              </a:rPr>
              <a:t>Nextflow</a:t>
            </a:r>
            <a:endParaRPr lang="en-DK" dirty="0">
              <a:solidFill>
                <a:schemeClr val="bg1"/>
              </a:solidFill>
            </a:endParaRPr>
          </a:p>
        </p:txBody>
      </p:sp>
      <p:sp>
        <p:nvSpPr>
          <p:cNvPr id="4" name="Rectangle 3" descr="Atom">
            <a:extLst>
              <a:ext uri="{FF2B5EF4-FFF2-40B4-BE49-F238E27FC236}">
                <a16:creationId xmlns:a16="http://schemas.microsoft.com/office/drawing/2014/main" id="{57F7E0F0-7907-1228-3F06-891619FFA62D}"/>
              </a:ext>
            </a:extLst>
          </p:cNvPr>
          <p:cNvSpPr/>
          <p:nvPr/>
        </p:nvSpPr>
        <p:spPr>
          <a:xfrm>
            <a:off x="1220354" y="2221440"/>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DK"/>
          </a:p>
        </p:txBody>
      </p:sp>
      <p:sp>
        <p:nvSpPr>
          <p:cNvPr id="6" name="Rectangle 5">
            <a:extLst>
              <a:ext uri="{FF2B5EF4-FFF2-40B4-BE49-F238E27FC236}">
                <a16:creationId xmlns:a16="http://schemas.microsoft.com/office/drawing/2014/main" id="{5A722B15-11BD-0FEF-8319-5B0CD39D7066}"/>
              </a:ext>
            </a:extLst>
          </p:cNvPr>
          <p:cNvSpPr/>
          <p:nvPr/>
        </p:nvSpPr>
        <p:spPr>
          <a:xfrm>
            <a:off x="5893654" y="3071151"/>
            <a:ext cx="297888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sz="2800"/>
          </a:p>
        </p:txBody>
      </p:sp>
      <p:sp>
        <p:nvSpPr>
          <p:cNvPr id="7" name="TextBox 6">
            <a:extLst>
              <a:ext uri="{FF2B5EF4-FFF2-40B4-BE49-F238E27FC236}">
                <a16:creationId xmlns:a16="http://schemas.microsoft.com/office/drawing/2014/main" id="{502D1851-7B18-225C-E6EC-E7F509BEE872}"/>
              </a:ext>
            </a:extLst>
          </p:cNvPr>
          <p:cNvSpPr txBox="1"/>
          <p:nvPr/>
        </p:nvSpPr>
        <p:spPr>
          <a:xfrm>
            <a:off x="5893654" y="3071151"/>
            <a:ext cx="2978883"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Science</a:t>
            </a:r>
          </a:p>
          <a:p>
            <a:pPr marL="0" lvl="0" indent="0" algn="ctr" defTabSz="711200">
              <a:lnSpc>
                <a:spcPct val="90000"/>
              </a:lnSpc>
              <a:spcBef>
                <a:spcPct val="0"/>
              </a:spcBef>
              <a:spcAft>
                <a:spcPct val="35000"/>
              </a:spcAft>
              <a:buNone/>
            </a:pPr>
            <a:r>
              <a:rPr lang="en-DK" sz="2800" kern="1200" dirty="0"/>
              <a:t>Make science more open!</a:t>
            </a:r>
            <a:endParaRPr lang="en-US" sz="2800" kern="1200" dirty="0"/>
          </a:p>
        </p:txBody>
      </p:sp>
    </p:spTree>
    <p:extLst>
      <p:ext uri="{BB962C8B-B14F-4D97-AF65-F5344CB8AC3E}">
        <p14:creationId xmlns:p14="http://schemas.microsoft.com/office/powerpoint/2010/main" val="343110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Tick">
            <a:extLst>
              <a:ext uri="{FF2B5EF4-FFF2-40B4-BE49-F238E27FC236}">
                <a16:creationId xmlns:a16="http://schemas.microsoft.com/office/drawing/2014/main" id="{15578423-1054-CA1E-76FE-4F3495C60D44}"/>
              </a:ext>
            </a:extLst>
          </p:cNvPr>
          <p:cNvSpPr/>
          <p:nvPr/>
        </p:nvSpPr>
        <p:spPr>
          <a:xfrm>
            <a:off x="1075578" y="2366565"/>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1689636"/>
              <a:satOff val="-4355"/>
              <a:lumOff val="-2941"/>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A2B5D2B1-0DF8-B1BA-62F7-87F42A9850A9}"/>
              </a:ext>
            </a:extLst>
          </p:cNvPr>
          <p:cNvGrpSpPr/>
          <p:nvPr/>
        </p:nvGrpSpPr>
        <p:grpSpPr>
          <a:xfrm>
            <a:off x="4284606" y="2568397"/>
            <a:ext cx="5193929" cy="3372974"/>
            <a:chOff x="2024087" y="578208"/>
            <a:chExt cx="1798488" cy="3372974"/>
          </a:xfrm>
        </p:grpSpPr>
        <p:sp>
          <p:nvSpPr>
            <p:cNvPr id="6" name="Rectangle 5">
              <a:extLst>
                <a:ext uri="{FF2B5EF4-FFF2-40B4-BE49-F238E27FC236}">
                  <a16:creationId xmlns:a16="http://schemas.microsoft.com/office/drawing/2014/main" id="{F5E055F4-1F58-6BD5-134B-9B386A1EB525}"/>
                </a:ext>
              </a:extLst>
            </p:cNvPr>
            <p:cNvSpPr/>
            <p:nvPr/>
          </p:nvSpPr>
          <p:spPr>
            <a:xfrm>
              <a:off x="2024087"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6990740E-88C7-94B4-148A-A26770E92670}"/>
                </a:ext>
              </a:extLst>
            </p:cNvPr>
            <p:cNvSpPr txBox="1"/>
            <p:nvPr/>
          </p:nvSpPr>
          <p:spPr>
            <a:xfrm>
              <a:off x="2103435" y="578208"/>
              <a:ext cx="1719140"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source</a:t>
              </a:r>
            </a:p>
            <a:p>
              <a:pPr marL="457200" lvl="0" indent="-457200" algn="ctr" defTabSz="711200">
                <a:lnSpc>
                  <a:spcPct val="90000"/>
                </a:lnSpc>
                <a:spcBef>
                  <a:spcPct val="0"/>
                </a:spcBef>
                <a:spcAft>
                  <a:spcPct val="35000"/>
                </a:spcAft>
                <a:buFont typeface="Arial" panose="020B0604020202020204" pitchFamily="34" charset="0"/>
                <a:buChar char="•"/>
              </a:pPr>
              <a:r>
                <a:rPr lang="en-GB" sz="2800" dirty="0"/>
                <a:t>W</a:t>
              </a:r>
              <a:r>
                <a:rPr lang="en-GB" sz="2800" kern="1200" dirty="0"/>
                <a:t>e need to know software, params, options, method used and have access to the source code to be sure of what we are doing. </a:t>
              </a:r>
            </a:p>
            <a:p>
              <a:pPr marL="457200" lvl="0" indent="-457200" algn="ctr" defTabSz="711200">
                <a:lnSpc>
                  <a:spcPct val="90000"/>
                </a:lnSpc>
                <a:spcBef>
                  <a:spcPct val="0"/>
                </a:spcBef>
                <a:spcAft>
                  <a:spcPct val="35000"/>
                </a:spcAft>
                <a:buFont typeface="Arial" panose="020B0604020202020204" pitchFamily="34" charset="0"/>
                <a:buChar char="•"/>
              </a:pPr>
              <a:r>
                <a:rPr lang="en-GB" sz="2800" kern="1200" dirty="0" err="1"/>
                <a:t>Nextflow</a:t>
              </a:r>
              <a:r>
                <a:rPr lang="en-GB" sz="2800" kern="1200" dirty="0"/>
                <a:t> is open source.</a:t>
              </a:r>
              <a:endParaRPr lang="en-US" sz="2800" kern="1200" dirty="0"/>
            </a:p>
          </p:txBody>
        </p:sp>
      </p:grpSp>
      <p:sp>
        <p:nvSpPr>
          <p:cNvPr id="9" name="Title 8">
            <a:extLst>
              <a:ext uri="{FF2B5EF4-FFF2-40B4-BE49-F238E27FC236}">
                <a16:creationId xmlns:a16="http://schemas.microsoft.com/office/drawing/2014/main" id="{E059559D-D711-DE85-24D3-189476857C4D}"/>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8A237D68-8B14-969A-5820-32056A8265EE}"/>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585058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Database">
            <a:extLst>
              <a:ext uri="{FF2B5EF4-FFF2-40B4-BE49-F238E27FC236}">
                <a16:creationId xmlns:a16="http://schemas.microsoft.com/office/drawing/2014/main" id="{77B5C4A3-C9DA-60A8-0681-8D497A0DE732}"/>
              </a:ext>
            </a:extLst>
          </p:cNvPr>
          <p:cNvSpPr/>
          <p:nvPr/>
        </p:nvSpPr>
        <p:spPr>
          <a:xfrm>
            <a:off x="1417412" y="2189413"/>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365D0A5E-0002-540F-89AE-B39F5F8DBBB6}"/>
              </a:ext>
            </a:extLst>
          </p:cNvPr>
          <p:cNvGrpSpPr/>
          <p:nvPr/>
        </p:nvGrpSpPr>
        <p:grpSpPr>
          <a:xfrm>
            <a:off x="4762537" y="2538756"/>
            <a:ext cx="4939024" cy="2613451"/>
            <a:chOff x="4044078" y="1337731"/>
            <a:chExt cx="3520709" cy="2613451"/>
          </a:xfrm>
        </p:grpSpPr>
        <p:sp>
          <p:nvSpPr>
            <p:cNvPr id="6" name="Rectangle 5">
              <a:extLst>
                <a:ext uri="{FF2B5EF4-FFF2-40B4-BE49-F238E27FC236}">
                  <a16:creationId xmlns:a16="http://schemas.microsoft.com/office/drawing/2014/main" id="{B990ACBB-F3E9-1414-7C56-501EDB7B54D4}"/>
                </a:ext>
              </a:extLst>
            </p:cNvPr>
            <p:cNvSpPr/>
            <p:nvPr/>
          </p:nvSpPr>
          <p:spPr>
            <a:xfrm>
              <a:off x="404407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799A5964-F928-F9A8-9684-C4C0D19E8107}"/>
                </a:ext>
              </a:extLst>
            </p:cNvPr>
            <p:cNvSpPr txBox="1"/>
            <p:nvPr/>
          </p:nvSpPr>
          <p:spPr>
            <a:xfrm>
              <a:off x="4044078" y="1337731"/>
              <a:ext cx="3520709"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Data</a:t>
              </a:r>
            </a:p>
            <a:p>
              <a:pPr marL="457200" lvl="0" indent="-457200" algn="ctr" defTabSz="711200">
                <a:lnSpc>
                  <a:spcPct val="90000"/>
                </a:lnSpc>
                <a:spcBef>
                  <a:spcPct val="0"/>
                </a:spcBef>
                <a:spcAft>
                  <a:spcPct val="35000"/>
                </a:spcAft>
                <a:buFont typeface="Arial" panose="020B0604020202020204" pitchFamily="34" charset="0"/>
                <a:buChar char="•"/>
              </a:pPr>
              <a:r>
                <a:rPr lang="en-DK" sz="2800" kern="1200" dirty="0"/>
                <a:t>Which data are we handling?</a:t>
              </a:r>
            </a:p>
            <a:p>
              <a:pPr marL="457200" lvl="0" indent="-457200" algn="ctr" defTabSz="711200">
                <a:lnSpc>
                  <a:spcPct val="90000"/>
                </a:lnSpc>
                <a:spcBef>
                  <a:spcPct val="0"/>
                </a:spcBef>
                <a:spcAft>
                  <a:spcPct val="35000"/>
                </a:spcAft>
                <a:buFont typeface="Arial" panose="020B0604020202020204" pitchFamily="34" charset="0"/>
                <a:buChar char="•"/>
              </a:pPr>
              <a:r>
                <a:rPr lang="en-US" sz="2800" kern="1200" dirty="0"/>
                <a:t>How was our data measured, which technology generated it, what are the units, </a:t>
              </a:r>
              <a:r>
                <a:rPr lang="en-US" sz="2800" kern="1200" dirty="0" err="1"/>
                <a:t>etc</a:t>
              </a:r>
              <a:r>
                <a:rPr lang="en-US" sz="2800" kern="1200" dirty="0"/>
                <a:t>…</a:t>
              </a:r>
            </a:p>
            <a:p>
              <a:pPr marL="457200" lvl="0" indent="-457200" algn="ctr" defTabSz="711200">
                <a:lnSpc>
                  <a:spcPct val="90000"/>
                </a:lnSpc>
                <a:spcBef>
                  <a:spcPct val="0"/>
                </a:spcBef>
                <a:spcAft>
                  <a:spcPct val="35000"/>
                </a:spcAft>
                <a:buFont typeface="Arial" panose="020B0604020202020204" pitchFamily="34" charset="0"/>
                <a:buChar char="•"/>
              </a:pPr>
              <a:r>
                <a:rPr lang="en-US" sz="2800" kern="1200" dirty="0"/>
                <a:t>Findable, Accessible, Interoperable, Reusable (FAIR) data</a:t>
              </a:r>
            </a:p>
          </p:txBody>
        </p:sp>
      </p:grpSp>
      <p:sp>
        <p:nvSpPr>
          <p:cNvPr id="9" name="Title 8">
            <a:extLst>
              <a:ext uri="{FF2B5EF4-FFF2-40B4-BE49-F238E27FC236}">
                <a16:creationId xmlns:a16="http://schemas.microsoft.com/office/drawing/2014/main" id="{C16ED0CA-8A79-9CA1-CE53-D4C575374DE3}"/>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C7432FE9-1855-62B3-16A8-138F32AE2BED}"/>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212892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Group">
            <a:extLst>
              <a:ext uri="{FF2B5EF4-FFF2-40B4-BE49-F238E27FC236}">
                <a16:creationId xmlns:a16="http://schemas.microsoft.com/office/drawing/2014/main" id="{0C04B6ED-FB26-8BA3-88F1-3D9BF2AC5045}"/>
              </a:ext>
            </a:extLst>
          </p:cNvPr>
          <p:cNvSpPr/>
          <p:nvPr/>
        </p:nvSpPr>
        <p:spPr>
          <a:xfrm>
            <a:off x="1122445"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5068907"/>
              <a:satOff val="-13064"/>
              <a:lumOff val="-8824"/>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D70E30CA-389F-DCF3-BAD7-4FE603F83917}"/>
              </a:ext>
            </a:extLst>
          </p:cNvPr>
          <p:cNvGrpSpPr/>
          <p:nvPr/>
        </p:nvGrpSpPr>
        <p:grpSpPr>
          <a:xfrm>
            <a:off x="4661210" y="2164403"/>
            <a:ext cx="6255834" cy="3040111"/>
            <a:chOff x="6064068" y="911071"/>
            <a:chExt cx="4438512" cy="3040111"/>
          </a:xfrm>
        </p:grpSpPr>
        <p:sp>
          <p:nvSpPr>
            <p:cNvPr id="6" name="Rectangle 5">
              <a:extLst>
                <a:ext uri="{FF2B5EF4-FFF2-40B4-BE49-F238E27FC236}">
                  <a16:creationId xmlns:a16="http://schemas.microsoft.com/office/drawing/2014/main" id="{F7313602-EB1E-08EF-878B-CF21AA3A3DF5}"/>
                </a:ext>
              </a:extLst>
            </p:cNvPr>
            <p:cNvSpPr/>
            <p:nvPr/>
          </p:nvSpPr>
          <p:spPr>
            <a:xfrm>
              <a:off x="6064068" y="1706441"/>
              <a:ext cx="1719140"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CD40D67-33E0-6677-6A26-DE597962BE94}"/>
                </a:ext>
              </a:extLst>
            </p:cNvPr>
            <p:cNvSpPr txBox="1"/>
            <p:nvPr/>
          </p:nvSpPr>
          <p:spPr>
            <a:xfrm>
              <a:off x="6064068" y="911071"/>
              <a:ext cx="4438512"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800" b="1" kern="1200" dirty="0"/>
                <a:t>Open community</a:t>
              </a:r>
            </a:p>
            <a:p>
              <a:pPr marL="457200" indent="-457200" algn="ctr" defTabSz="711200">
                <a:lnSpc>
                  <a:spcPct val="90000"/>
                </a:lnSpc>
                <a:spcBef>
                  <a:spcPct val="0"/>
                </a:spcBef>
                <a:spcAft>
                  <a:spcPct val="35000"/>
                </a:spcAft>
                <a:buFont typeface="Arial" panose="020B0604020202020204" pitchFamily="34" charset="0"/>
                <a:buChar char="•"/>
              </a:pPr>
              <a:r>
                <a:rPr lang="en-GB" sz="2800" kern="1200" dirty="0" err="1"/>
                <a:t>Nextflow</a:t>
              </a:r>
              <a:r>
                <a:rPr lang="en-GB" sz="2800" kern="1200" dirty="0"/>
                <a:t> advocates for an open community with multiple channels to interact and connect people, forums, Slack channels, conferences, hackathons regularly organize </a:t>
              </a:r>
              <a:endParaRPr lang="en-DK" sz="2800" kern="1200" dirty="0"/>
            </a:p>
            <a:p>
              <a:pPr marL="457200" indent="-457200" algn="ctr" defTabSz="711200">
                <a:lnSpc>
                  <a:spcPct val="90000"/>
                </a:lnSpc>
                <a:spcBef>
                  <a:spcPct val="0"/>
                </a:spcBef>
                <a:spcAft>
                  <a:spcPct val="35000"/>
                </a:spcAft>
                <a:buFont typeface="Arial" panose="020B0604020202020204" pitchFamily="34" charset="0"/>
                <a:buChar char="•"/>
              </a:pPr>
              <a:r>
                <a:rPr lang="en-DK" sz="2800" kern="1200" dirty="0"/>
                <a:t>nf-core initiative</a:t>
              </a:r>
              <a:r>
                <a:rPr lang="en-DK" sz="2800" kern="1200" dirty="0">
                  <a:sym typeface="Wingdings" pitchFamily="2" charset="2"/>
                </a:rPr>
                <a:t> have </a:t>
              </a:r>
              <a:r>
                <a:rPr lang="en-GB" sz="2800" kern="1200" dirty="0">
                  <a:sym typeface="Wingdings" pitchFamily="2" charset="2"/>
                </a:rPr>
                <a:t>developed, curate and maintain</a:t>
              </a:r>
              <a:r>
                <a:rPr lang="en-DK" sz="2800" kern="1200" dirty="0">
                  <a:sym typeface="Wingdings" pitchFamily="2" charset="2"/>
                </a:rPr>
                <a:t> 118 bioinformatics pipelines</a:t>
              </a:r>
            </a:p>
          </p:txBody>
        </p:sp>
      </p:grpSp>
      <p:sp>
        <p:nvSpPr>
          <p:cNvPr id="9" name="Title 8">
            <a:extLst>
              <a:ext uri="{FF2B5EF4-FFF2-40B4-BE49-F238E27FC236}">
                <a16:creationId xmlns:a16="http://schemas.microsoft.com/office/drawing/2014/main" id="{C44E7778-07F4-4F02-CD3B-0B0BCAD2F844}"/>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0491291A-B589-1532-BBD6-5DD2D6B52030}"/>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127755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Flowchart">
            <a:extLst>
              <a:ext uri="{FF2B5EF4-FFF2-40B4-BE49-F238E27FC236}">
                <a16:creationId xmlns:a16="http://schemas.microsoft.com/office/drawing/2014/main" id="{30130EAD-A708-52B9-0250-936FF9E64A1B}"/>
              </a:ext>
            </a:extLst>
          </p:cNvPr>
          <p:cNvSpPr/>
          <p:nvPr/>
        </p:nvSpPr>
        <p:spPr>
          <a:xfrm>
            <a:off x="1048703" y="2110062"/>
            <a:ext cx="3094452" cy="309445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DK"/>
          </a:p>
        </p:txBody>
      </p:sp>
      <p:grpSp>
        <p:nvGrpSpPr>
          <p:cNvPr id="5" name="Group 4">
            <a:extLst>
              <a:ext uri="{FF2B5EF4-FFF2-40B4-BE49-F238E27FC236}">
                <a16:creationId xmlns:a16="http://schemas.microsoft.com/office/drawing/2014/main" id="{620F3E8E-C540-7B35-86FF-7EC7AD639F91}"/>
              </a:ext>
            </a:extLst>
          </p:cNvPr>
          <p:cNvGrpSpPr/>
          <p:nvPr/>
        </p:nvGrpSpPr>
        <p:grpSpPr>
          <a:xfrm>
            <a:off x="4882279" y="2306629"/>
            <a:ext cx="5967858" cy="2897885"/>
            <a:chOff x="8084058" y="1053297"/>
            <a:chExt cx="5353102" cy="2897885"/>
          </a:xfrm>
        </p:grpSpPr>
        <p:sp>
          <p:nvSpPr>
            <p:cNvPr id="6" name="Rectangle 5">
              <a:extLst>
                <a:ext uri="{FF2B5EF4-FFF2-40B4-BE49-F238E27FC236}">
                  <a16:creationId xmlns:a16="http://schemas.microsoft.com/office/drawing/2014/main" id="{26F348A3-A28D-7AC8-6312-8D94AEAA3697}"/>
                </a:ext>
              </a:extLst>
            </p:cNvPr>
            <p:cNvSpPr/>
            <p:nvPr/>
          </p:nvSpPr>
          <p:spPr>
            <a:xfrm>
              <a:off x="8084058" y="1706441"/>
              <a:ext cx="2427443" cy="224474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DK"/>
            </a:p>
          </p:txBody>
        </p:sp>
        <p:sp>
          <p:nvSpPr>
            <p:cNvPr id="7" name="TextBox 6">
              <a:extLst>
                <a:ext uri="{FF2B5EF4-FFF2-40B4-BE49-F238E27FC236}">
                  <a16:creationId xmlns:a16="http://schemas.microsoft.com/office/drawing/2014/main" id="{B2B37125-F70A-D69B-A42B-65C8EBD3E7DC}"/>
                </a:ext>
              </a:extLst>
            </p:cNvPr>
            <p:cNvSpPr txBox="1"/>
            <p:nvPr/>
          </p:nvSpPr>
          <p:spPr>
            <a:xfrm>
              <a:off x="8659245" y="1053297"/>
              <a:ext cx="4777915" cy="2244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DK" sz="2400" b="1" kern="1200" dirty="0"/>
                <a:t>Genomics workflows </a:t>
              </a:r>
            </a:p>
            <a:p>
              <a:pPr marL="342900" lvl="0" indent="-342900" algn="ctr" defTabSz="711200">
                <a:lnSpc>
                  <a:spcPct val="90000"/>
                </a:lnSpc>
                <a:spcBef>
                  <a:spcPct val="0"/>
                </a:spcBef>
                <a:spcAft>
                  <a:spcPct val="35000"/>
                </a:spcAft>
                <a:buFont typeface="Arial" panose="020B0604020202020204" pitchFamily="34" charset="0"/>
                <a:buChar char="•"/>
              </a:pPr>
              <a:r>
                <a:rPr lang="en-DK" sz="2400" kern="1200" dirty="0"/>
                <a:t>First Nextflow pipelines built for Genomics data processing (large files per samples, different formats (binary, tab separated, etc..) parallel processess, different sorftware and languages (python, R, matlab, …) involved, nedd to take decisions for the next processes</a:t>
              </a:r>
            </a:p>
            <a:p>
              <a:pPr marL="342900" lvl="0" indent="-342900" algn="ctr" defTabSz="711200">
                <a:lnSpc>
                  <a:spcPct val="90000"/>
                </a:lnSpc>
                <a:spcBef>
                  <a:spcPct val="0"/>
                </a:spcBef>
                <a:spcAft>
                  <a:spcPct val="35000"/>
                </a:spcAft>
                <a:buFont typeface="Arial" panose="020B0604020202020204" pitchFamily="34" charset="0"/>
                <a:buChar char="•"/>
              </a:pPr>
              <a:r>
                <a:rPr lang="en-DK" sz="2400" dirty="0"/>
                <a:t>Nextflow can handle all that</a:t>
              </a:r>
              <a:endParaRPr lang="en-US" sz="2400" kern="1200" dirty="0"/>
            </a:p>
          </p:txBody>
        </p:sp>
      </p:grpSp>
      <p:sp>
        <p:nvSpPr>
          <p:cNvPr id="9" name="Title 8">
            <a:extLst>
              <a:ext uri="{FF2B5EF4-FFF2-40B4-BE49-F238E27FC236}">
                <a16:creationId xmlns:a16="http://schemas.microsoft.com/office/drawing/2014/main" id="{16420E56-35E8-70E0-DC78-B7DF0C95F278}"/>
              </a:ext>
            </a:extLst>
          </p:cNvPr>
          <p:cNvSpPr>
            <a:spLocks noGrp="1"/>
          </p:cNvSpPr>
          <p:nvPr>
            <p:ph type="title"/>
          </p:nvPr>
        </p:nvSpPr>
        <p:spPr/>
        <p:txBody>
          <a:bodyPr/>
          <a:lstStyle/>
          <a:p>
            <a:endParaRPr lang="en-DK"/>
          </a:p>
        </p:txBody>
      </p:sp>
      <p:sp>
        <p:nvSpPr>
          <p:cNvPr id="10" name="Title 1">
            <a:extLst>
              <a:ext uri="{FF2B5EF4-FFF2-40B4-BE49-F238E27FC236}">
                <a16:creationId xmlns:a16="http://schemas.microsoft.com/office/drawing/2014/main" id="{5CEBBD3A-678B-B462-8272-CF6202A7C5DC}"/>
              </a:ext>
            </a:extLst>
          </p:cNvPr>
          <p:cNvSpPr txBox="1">
            <a:spLocks/>
          </p:cNvSpPr>
          <p:nvPr/>
        </p:nvSpPr>
        <p:spPr>
          <a:xfrm>
            <a:off x="990600" y="517525"/>
            <a:ext cx="10515600" cy="1325563"/>
          </a:xfrm>
          <a:prstGeom prst="rect">
            <a:avLst/>
          </a:prstGeom>
          <a:solidFill>
            <a:srgbClr val="61A0AA"/>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solidFill>
                  <a:schemeClr val="bg1"/>
                </a:solidFill>
              </a:rPr>
              <a:t>Behind Nextflow</a:t>
            </a:r>
            <a:endParaRPr lang="en-DK" dirty="0">
              <a:solidFill>
                <a:schemeClr val="bg1"/>
              </a:solidFill>
            </a:endParaRPr>
          </a:p>
        </p:txBody>
      </p:sp>
    </p:spTree>
    <p:extLst>
      <p:ext uri="{BB962C8B-B14F-4D97-AF65-F5344CB8AC3E}">
        <p14:creationId xmlns:p14="http://schemas.microsoft.com/office/powerpoint/2010/main" val="3816794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57736</TotalTime>
  <Words>957</Words>
  <Application>Microsoft Macintosh PowerPoint</Application>
  <PresentationFormat>Widescreen</PresentationFormat>
  <Paragraphs>149</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Harding</vt:lpstr>
      <vt:lpstr>Inter</vt:lpstr>
      <vt:lpstr>Inter Variable</vt:lpstr>
      <vt:lpstr>Wingdings</vt:lpstr>
      <vt:lpstr>Office Theme</vt:lpstr>
      <vt:lpstr>Nextflow fundamentals training</vt:lpstr>
      <vt:lpstr>Outline of the theoretical part</vt:lpstr>
      <vt:lpstr>Context</vt:lpstr>
      <vt:lpstr>PowerPoint Presentation</vt:lpstr>
      <vt:lpstr>Behind Nextflow</vt:lpstr>
      <vt:lpstr>PowerPoint Presentation</vt:lpstr>
      <vt:lpstr>PowerPoint Presentation</vt:lpstr>
      <vt:lpstr>PowerPoint Presentation</vt:lpstr>
      <vt:lpstr>PowerPoint Presentation</vt:lpstr>
      <vt:lpstr>A nextflow pipeline in metro map</vt:lpstr>
      <vt:lpstr>Why do we need a Community effort?</vt:lpstr>
      <vt:lpstr>Why do we need a Community effort?</vt:lpstr>
      <vt:lpstr>Why do we need a Community effort?</vt:lpstr>
      <vt:lpstr>Nextflow is based on few primitives</vt:lpstr>
      <vt:lpstr>A Nextflow script</vt:lpstr>
      <vt:lpstr>Nextflow – Interesting features</vt:lpstr>
      <vt:lpstr>Languages, Software and computing environments</vt:lpstr>
      <vt:lpstr>Nextflow’s core features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Nextflow</dc:title>
  <dc:creator>Alberto Pallejà Caro</dc:creator>
  <cp:lastModifiedBy>Alberto Pallejà Caro</cp:lastModifiedBy>
  <cp:revision>68</cp:revision>
  <dcterms:created xsi:type="dcterms:W3CDTF">2024-01-04T09:01:32Z</dcterms:created>
  <dcterms:modified xsi:type="dcterms:W3CDTF">2024-11-26T23:45:07Z</dcterms:modified>
</cp:coreProperties>
</file>